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9"/>
  </p:notesMasterIdLst>
  <p:handoutMasterIdLst>
    <p:handoutMasterId r:id="rId50"/>
  </p:handoutMasterIdLst>
  <p:sldIdLst>
    <p:sldId id="327" r:id="rId2"/>
    <p:sldId id="330" r:id="rId3"/>
    <p:sldId id="331" r:id="rId4"/>
    <p:sldId id="332" r:id="rId5"/>
    <p:sldId id="298" r:id="rId6"/>
    <p:sldId id="262" r:id="rId7"/>
    <p:sldId id="263" r:id="rId8"/>
    <p:sldId id="333" r:id="rId9"/>
    <p:sldId id="299" r:id="rId10"/>
    <p:sldId id="334" r:id="rId11"/>
    <p:sldId id="264" r:id="rId12"/>
    <p:sldId id="266" r:id="rId13"/>
    <p:sldId id="265" r:id="rId14"/>
    <p:sldId id="276" r:id="rId15"/>
    <p:sldId id="303" r:id="rId16"/>
    <p:sldId id="293" r:id="rId17"/>
    <p:sldId id="277" r:id="rId18"/>
    <p:sldId id="284" r:id="rId19"/>
    <p:sldId id="269" r:id="rId20"/>
    <p:sldId id="304" r:id="rId21"/>
    <p:sldId id="307" r:id="rId22"/>
    <p:sldId id="305"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5CD48C-B5D7-1340-845B-89AE5EB11E94}" v="2" dt="2024-11-27T02:29:43.189"/>
    <p1510:client id="{A46C60AD-C2A3-E74D-960A-A267FE5300C9}" v="5182" dt="2024-11-26T23:02:27.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Nielsen" userId="5b0e022645f18243" providerId="LiveId" clId="{4E0F186F-DA99-E24A-B354-9E865A94983F}"/>
    <pc:docChg chg="modSld">
      <pc:chgData name="Paul Nielsen" userId="5b0e022645f18243" providerId="LiveId" clId="{4E0F186F-DA99-E24A-B354-9E865A94983F}" dt="2024-11-27T02:03:50.022" v="12" actId="1076"/>
      <pc:docMkLst>
        <pc:docMk/>
      </pc:docMkLst>
      <pc:sldChg chg="modSp">
        <pc:chgData name="Paul Nielsen" userId="5b0e022645f18243" providerId="LiveId" clId="{4E0F186F-DA99-E24A-B354-9E865A94983F}" dt="2024-11-27T02:01:31.646" v="9" actId="20577"/>
        <pc:sldMkLst>
          <pc:docMk/>
          <pc:sldMk cId="0" sldId="314"/>
        </pc:sldMkLst>
        <pc:spChg chg="mod">
          <ac:chgData name="Paul Nielsen" userId="5b0e022645f18243" providerId="LiveId" clId="{4E0F186F-DA99-E24A-B354-9E865A94983F}" dt="2024-11-27T02:01:31.646" v="9" actId="20577"/>
          <ac:spMkLst>
            <pc:docMk/>
            <pc:sldMk cId="0" sldId="314"/>
            <ac:spMk id="8" creationId="{00000000-0000-0000-0000-000000000000}"/>
          </ac:spMkLst>
        </pc:spChg>
      </pc:sldChg>
      <pc:sldChg chg="modSp">
        <pc:chgData name="Paul Nielsen" userId="5b0e022645f18243" providerId="LiveId" clId="{4E0F186F-DA99-E24A-B354-9E865A94983F}" dt="2024-11-27T02:03:50.022" v="12" actId="1076"/>
        <pc:sldMkLst>
          <pc:docMk/>
          <pc:sldMk cId="0" sldId="315"/>
        </pc:sldMkLst>
        <pc:spChg chg="mod">
          <ac:chgData name="Paul Nielsen" userId="5b0e022645f18243" providerId="LiveId" clId="{4E0F186F-DA99-E24A-B354-9E865A94983F}" dt="2024-11-27T02:03:50.022" v="12" actId="1076"/>
          <ac:spMkLst>
            <pc:docMk/>
            <pc:sldMk cId="0" sldId="315"/>
            <ac:spMk id="3" creationId="{00000000-0000-0000-0000-000000000000}"/>
          </ac:spMkLst>
        </pc:spChg>
        <pc:spChg chg="mod">
          <ac:chgData name="Paul Nielsen" userId="5b0e022645f18243" providerId="LiveId" clId="{4E0F186F-DA99-E24A-B354-9E865A94983F}" dt="2024-11-27T02:03:35.829" v="11" actId="115"/>
          <ac:spMkLst>
            <pc:docMk/>
            <pc:sldMk cId="0" sldId="315"/>
            <ac:spMk id="5" creationId="{00000000-0000-0000-0000-000000000000}"/>
          </ac:spMkLst>
        </pc:spChg>
      </pc:sldChg>
      <pc:sldChg chg="modSp">
        <pc:chgData name="Paul Nielsen" userId="5b0e022645f18243" providerId="LiveId" clId="{4E0F186F-DA99-E24A-B354-9E865A94983F}" dt="2024-11-27T01:59:23.970" v="6" actId="1038"/>
        <pc:sldMkLst>
          <pc:docMk/>
          <pc:sldMk cId="2063593169" sldId="334"/>
        </pc:sldMkLst>
        <pc:picChg chg="mod">
          <ac:chgData name="Paul Nielsen" userId="5b0e022645f18243" providerId="LiveId" clId="{4E0F186F-DA99-E24A-B354-9E865A94983F}" dt="2024-11-27T01:59:23.970" v="6" actId="1038"/>
          <ac:picMkLst>
            <pc:docMk/>
            <pc:sldMk cId="2063593169" sldId="334"/>
            <ac:picMk id="24" creationId="{1405277B-828B-8B36-6981-C5CEB9379C63}"/>
          </ac:picMkLst>
        </pc:picChg>
      </pc:sldChg>
    </pc:docChg>
  </pc:docChgLst>
  <pc:docChgLst>
    <pc:chgData name="Paul Nielsen" userId="5b0e022645f18243" providerId="LiveId" clId="{165CD48C-B5D7-1340-845B-89AE5EB11E94}"/>
    <pc:docChg chg="modSld">
      <pc:chgData name="Paul Nielsen" userId="5b0e022645f18243" providerId="LiveId" clId="{165CD48C-B5D7-1340-845B-89AE5EB11E94}" dt="2024-11-27T02:29:43.189" v="1" actId="1076"/>
      <pc:docMkLst>
        <pc:docMk/>
      </pc:docMkLst>
      <pc:sldChg chg="modSp">
        <pc:chgData name="Paul Nielsen" userId="5b0e022645f18243" providerId="LiveId" clId="{165CD48C-B5D7-1340-845B-89AE5EB11E94}" dt="2024-11-27T02:29:43.189" v="1" actId="1076"/>
        <pc:sldMkLst>
          <pc:docMk/>
          <pc:sldMk cId="0" sldId="332"/>
        </pc:sldMkLst>
        <pc:spChg chg="mod">
          <ac:chgData name="Paul Nielsen" userId="5b0e022645f18243" providerId="LiveId" clId="{165CD48C-B5D7-1340-845B-89AE5EB11E94}" dt="2024-11-27T02:29:43.189" v="1" actId="1076"/>
          <ac:spMkLst>
            <pc:docMk/>
            <pc:sldMk cId="0" sldId="332"/>
            <ac:spMk id="5"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41535F-23BE-074C-BFC8-D132678998BA}"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en-US"/>
        </a:p>
      </dgm:t>
    </dgm:pt>
    <dgm:pt modelId="{675F9321-235E-B144-86FF-74BC57D230EA}">
      <dgm:prSet phldrT="[Text]"/>
      <dgm:spPr/>
      <dgm:t>
        <a:bodyPr/>
        <a:lstStyle/>
        <a:p>
          <a:r>
            <a:rPr lang="en-US"/>
            <a:t>API Response</a:t>
          </a:r>
        </a:p>
        <a:p>
          <a:endParaRPr lang="en-US"/>
        </a:p>
      </dgm:t>
    </dgm:pt>
    <dgm:pt modelId="{14EF42EE-71EF-ED4C-AA10-3B40DDBFC72B}" type="parTrans" cxnId="{0A007D91-3EB6-0444-84B3-D1381CA604C0}">
      <dgm:prSet/>
      <dgm:spPr/>
      <dgm:t>
        <a:bodyPr/>
        <a:lstStyle/>
        <a:p>
          <a:endParaRPr lang="en-US"/>
        </a:p>
      </dgm:t>
    </dgm:pt>
    <dgm:pt modelId="{E422B1AB-AAE5-964C-A4CF-25ED956FE43F}" type="sibTrans" cxnId="{0A007D91-3EB6-0444-84B3-D1381CA604C0}">
      <dgm:prSet/>
      <dgm:spPr/>
      <dgm:t>
        <a:bodyPr/>
        <a:lstStyle/>
        <a:p>
          <a:endParaRPr lang="en-US"/>
        </a:p>
      </dgm:t>
    </dgm:pt>
    <dgm:pt modelId="{CF5E2D59-1742-2941-BBF9-D94ED15EE78B}">
      <dgm:prSet phldrT="[Text]"/>
      <dgm:spPr/>
      <dgm:t>
        <a:bodyPr/>
        <a:lstStyle/>
        <a:p>
          <a:r>
            <a:rPr lang="en-US"/>
            <a:t>Pass to JSON File</a:t>
          </a:r>
        </a:p>
      </dgm:t>
    </dgm:pt>
    <dgm:pt modelId="{BDAD1AC0-FEA1-CA40-99DD-FE57C617899E}" type="parTrans" cxnId="{A5E65C18-8C94-AC4D-BC6C-A8BE0E5782AE}">
      <dgm:prSet/>
      <dgm:spPr/>
      <dgm:t>
        <a:bodyPr/>
        <a:lstStyle/>
        <a:p>
          <a:endParaRPr lang="en-US"/>
        </a:p>
      </dgm:t>
    </dgm:pt>
    <dgm:pt modelId="{6FBD5FFE-24AB-EF42-956F-5D23AD60FDFC}" type="sibTrans" cxnId="{A5E65C18-8C94-AC4D-BC6C-A8BE0E5782AE}">
      <dgm:prSet/>
      <dgm:spPr/>
      <dgm:t>
        <a:bodyPr/>
        <a:lstStyle/>
        <a:p>
          <a:endParaRPr lang="en-US"/>
        </a:p>
      </dgm:t>
    </dgm:pt>
    <dgm:pt modelId="{B8D22A83-085D-7349-B7FE-5B12D28019F1}">
      <dgm:prSet phldrT="[Text]"/>
      <dgm:spPr/>
      <dgm:t>
        <a:bodyPr/>
        <a:lstStyle/>
        <a:p>
          <a:r>
            <a:rPr lang="en-US"/>
            <a:t>Data Transformation</a:t>
          </a:r>
        </a:p>
      </dgm:t>
    </dgm:pt>
    <dgm:pt modelId="{9E6DF52B-926B-B248-95C0-6A0839577CD4}" type="parTrans" cxnId="{E6B6F962-2D5A-FB4B-85FC-5662A24CB413}">
      <dgm:prSet/>
      <dgm:spPr/>
      <dgm:t>
        <a:bodyPr/>
        <a:lstStyle/>
        <a:p>
          <a:endParaRPr lang="en-US"/>
        </a:p>
      </dgm:t>
    </dgm:pt>
    <dgm:pt modelId="{93795C7B-C2A3-7C40-B73B-5A9DE37F13A9}" type="sibTrans" cxnId="{E6B6F962-2D5A-FB4B-85FC-5662A24CB413}">
      <dgm:prSet/>
      <dgm:spPr/>
      <dgm:t>
        <a:bodyPr/>
        <a:lstStyle/>
        <a:p>
          <a:endParaRPr lang="en-US"/>
        </a:p>
      </dgm:t>
    </dgm:pt>
    <dgm:pt modelId="{101BB616-B41B-D34C-A636-B0BDA8F03764}">
      <dgm:prSet phldrT="[Text]"/>
      <dgm:spPr/>
      <dgm:t>
        <a:bodyPr/>
        <a:lstStyle/>
        <a:p>
          <a:r>
            <a:rPr lang="en-US"/>
            <a:t>Export Data</a:t>
          </a:r>
        </a:p>
      </dgm:t>
    </dgm:pt>
    <dgm:pt modelId="{940F29F7-19C3-A647-BA6D-F39398F27391}" type="parTrans" cxnId="{BE8D3AC6-91B8-4544-892D-6A29FF707DFC}">
      <dgm:prSet/>
      <dgm:spPr/>
      <dgm:t>
        <a:bodyPr/>
        <a:lstStyle/>
        <a:p>
          <a:endParaRPr lang="en-US"/>
        </a:p>
      </dgm:t>
    </dgm:pt>
    <dgm:pt modelId="{837A2284-A9D4-174C-AFF7-95CDCB21B04B}" type="sibTrans" cxnId="{BE8D3AC6-91B8-4544-892D-6A29FF707DFC}">
      <dgm:prSet/>
      <dgm:spPr/>
      <dgm:t>
        <a:bodyPr/>
        <a:lstStyle/>
        <a:p>
          <a:endParaRPr lang="en-US"/>
        </a:p>
      </dgm:t>
    </dgm:pt>
    <dgm:pt modelId="{8B6F4C81-44B2-464E-BA3A-BB9747CD9E89}">
      <dgm:prSet phldrT="[Text]"/>
      <dgm:spPr/>
      <dgm:t>
        <a:bodyPr/>
        <a:lstStyle/>
        <a:p>
          <a:r>
            <a:rPr lang="en-US"/>
            <a:t>Create and Filter a Data Frame</a:t>
          </a:r>
        </a:p>
      </dgm:t>
    </dgm:pt>
    <dgm:pt modelId="{A31857F1-1D3C-7946-9434-CAD1FA07E7C4}" type="parTrans" cxnId="{01A6698C-DA5B-5E41-B48C-A79D776ED041}">
      <dgm:prSet/>
      <dgm:spPr/>
      <dgm:t>
        <a:bodyPr/>
        <a:lstStyle/>
        <a:p>
          <a:endParaRPr lang="en-US"/>
        </a:p>
      </dgm:t>
    </dgm:pt>
    <dgm:pt modelId="{7387B873-BE9E-3F44-96E6-7225FA18C5BF}" type="sibTrans" cxnId="{01A6698C-DA5B-5E41-B48C-A79D776ED041}">
      <dgm:prSet/>
      <dgm:spPr/>
      <dgm:t>
        <a:bodyPr/>
        <a:lstStyle/>
        <a:p>
          <a:endParaRPr lang="en-US"/>
        </a:p>
      </dgm:t>
    </dgm:pt>
    <dgm:pt modelId="{C20869AE-3A4D-4C42-B73D-9FE49ED17538}">
      <dgm:prSet phldrT="[Text]"/>
      <dgm:spPr/>
      <dgm:t>
        <a:bodyPr/>
        <a:lstStyle/>
        <a:p>
          <a:r>
            <a:rPr lang="en-US"/>
            <a:t>Data Dictionary</a:t>
          </a:r>
        </a:p>
      </dgm:t>
    </dgm:pt>
    <dgm:pt modelId="{4974EBAB-9B15-4945-A373-096F4ABD6685}" type="parTrans" cxnId="{6BBC67BA-83D5-7441-AA6D-9B761F12DA21}">
      <dgm:prSet/>
      <dgm:spPr/>
      <dgm:t>
        <a:bodyPr/>
        <a:lstStyle/>
        <a:p>
          <a:endParaRPr lang="en-US"/>
        </a:p>
      </dgm:t>
    </dgm:pt>
    <dgm:pt modelId="{15B8DEF3-D1DC-9E44-9111-30EADAA35E20}" type="sibTrans" cxnId="{6BBC67BA-83D5-7441-AA6D-9B761F12DA21}">
      <dgm:prSet/>
      <dgm:spPr/>
      <dgm:t>
        <a:bodyPr/>
        <a:lstStyle/>
        <a:p>
          <a:endParaRPr lang="en-US"/>
        </a:p>
      </dgm:t>
    </dgm:pt>
    <dgm:pt modelId="{4E82A390-4540-174C-9412-B56991284498}" type="pres">
      <dgm:prSet presAssocID="{7B41535F-23BE-074C-BFC8-D132678998BA}" presName="Name0" presStyleCnt="0">
        <dgm:presLayoutVars>
          <dgm:dir/>
          <dgm:resizeHandles/>
        </dgm:presLayoutVars>
      </dgm:prSet>
      <dgm:spPr/>
    </dgm:pt>
    <dgm:pt modelId="{8C30F9FB-7231-934F-9198-0BF46AADDF69}" type="pres">
      <dgm:prSet presAssocID="{675F9321-235E-B144-86FF-74BC57D230EA}" presName="compNode" presStyleCnt="0"/>
      <dgm:spPr/>
    </dgm:pt>
    <dgm:pt modelId="{F4305929-3738-6C4F-9054-9BBE0DDC0799}" type="pres">
      <dgm:prSet presAssocID="{675F9321-235E-B144-86FF-74BC57D230EA}" presName="dummyConnPt" presStyleCnt="0"/>
      <dgm:spPr/>
    </dgm:pt>
    <dgm:pt modelId="{4FAF3F22-DC0D-BC45-8161-905367886E8C}" type="pres">
      <dgm:prSet presAssocID="{675F9321-235E-B144-86FF-74BC57D230EA}" presName="node" presStyleLbl="node1" presStyleIdx="0" presStyleCnt="6">
        <dgm:presLayoutVars>
          <dgm:bulletEnabled val="1"/>
        </dgm:presLayoutVars>
      </dgm:prSet>
      <dgm:spPr/>
    </dgm:pt>
    <dgm:pt modelId="{841667AA-AE5A-5449-A836-93361854F1BD}" type="pres">
      <dgm:prSet presAssocID="{E422B1AB-AAE5-964C-A4CF-25ED956FE43F}" presName="sibTrans" presStyleLbl="bgSibTrans2D1" presStyleIdx="0" presStyleCnt="5" custLinFactNeighborX="28793" custLinFactNeighborY="-11850"/>
      <dgm:spPr/>
    </dgm:pt>
    <dgm:pt modelId="{B1D0A8DF-1A96-EB40-8047-6D10904A3735}" type="pres">
      <dgm:prSet presAssocID="{CF5E2D59-1742-2941-BBF9-D94ED15EE78B}" presName="compNode" presStyleCnt="0"/>
      <dgm:spPr/>
    </dgm:pt>
    <dgm:pt modelId="{9DC32EB9-C87E-9043-BC39-915AFE9F869E}" type="pres">
      <dgm:prSet presAssocID="{CF5E2D59-1742-2941-BBF9-D94ED15EE78B}" presName="dummyConnPt" presStyleCnt="0"/>
      <dgm:spPr/>
    </dgm:pt>
    <dgm:pt modelId="{1A16A9D8-0F41-064F-800A-01BB9494C67D}" type="pres">
      <dgm:prSet presAssocID="{CF5E2D59-1742-2941-BBF9-D94ED15EE78B}" presName="node" presStyleLbl="node1" presStyleIdx="1" presStyleCnt="6">
        <dgm:presLayoutVars>
          <dgm:bulletEnabled val="1"/>
        </dgm:presLayoutVars>
      </dgm:prSet>
      <dgm:spPr/>
    </dgm:pt>
    <dgm:pt modelId="{99E16CF1-DC79-FF46-B906-0C9CF4C0915E}" type="pres">
      <dgm:prSet presAssocID="{6FBD5FFE-24AB-EF42-956F-5D23AD60FDFC}" presName="sibTrans" presStyleLbl="bgSibTrans2D1" presStyleIdx="1" presStyleCnt="5" custLinFactNeighborX="31993" custLinFactNeighborY="-18240"/>
      <dgm:spPr/>
    </dgm:pt>
    <dgm:pt modelId="{5EEB0654-511C-5643-A059-B791BF7EF6D3}" type="pres">
      <dgm:prSet presAssocID="{B8D22A83-085D-7349-B7FE-5B12D28019F1}" presName="compNode" presStyleCnt="0"/>
      <dgm:spPr/>
    </dgm:pt>
    <dgm:pt modelId="{F5A3E77A-B3FD-0541-88AC-C7AF05065F66}" type="pres">
      <dgm:prSet presAssocID="{B8D22A83-085D-7349-B7FE-5B12D28019F1}" presName="dummyConnPt" presStyleCnt="0"/>
      <dgm:spPr/>
    </dgm:pt>
    <dgm:pt modelId="{0589E925-917F-A044-B97D-6651BAED4414}" type="pres">
      <dgm:prSet presAssocID="{B8D22A83-085D-7349-B7FE-5B12D28019F1}" presName="node" presStyleLbl="node1" presStyleIdx="2" presStyleCnt="6">
        <dgm:presLayoutVars>
          <dgm:bulletEnabled val="1"/>
        </dgm:presLayoutVars>
      </dgm:prSet>
      <dgm:spPr/>
    </dgm:pt>
    <dgm:pt modelId="{A0AF63F9-8A00-8F4A-94E1-589A6079B13E}" type="pres">
      <dgm:prSet presAssocID="{93795C7B-C2A3-7C40-B73B-5A9DE37F13A9}" presName="sibTrans" presStyleLbl="bgSibTrans2D1" presStyleIdx="2" presStyleCnt="5" custAng="13627282" custScaleX="99989" custScaleY="128677" custLinFactY="500000" custLinFactNeighborX="13781" custLinFactNeighborY="513718"/>
      <dgm:spPr/>
    </dgm:pt>
    <dgm:pt modelId="{C47612C2-E7B9-D14F-AFFE-3E10949CFAA5}" type="pres">
      <dgm:prSet presAssocID="{101BB616-B41B-D34C-A636-B0BDA8F03764}" presName="compNode" presStyleCnt="0"/>
      <dgm:spPr/>
    </dgm:pt>
    <dgm:pt modelId="{E5F72F14-CC78-624D-9284-8CAD3736BDB9}" type="pres">
      <dgm:prSet presAssocID="{101BB616-B41B-D34C-A636-B0BDA8F03764}" presName="dummyConnPt" presStyleCnt="0"/>
      <dgm:spPr/>
    </dgm:pt>
    <dgm:pt modelId="{A2BDDCEB-835E-BF48-861D-3EBB66403C92}" type="pres">
      <dgm:prSet presAssocID="{101BB616-B41B-D34C-A636-B0BDA8F03764}" presName="node" presStyleLbl="node1" presStyleIdx="3" presStyleCnt="6" custLinFactY="-100000" custLinFactNeighborX="297" custLinFactNeighborY="-151383">
        <dgm:presLayoutVars>
          <dgm:bulletEnabled val="1"/>
        </dgm:presLayoutVars>
      </dgm:prSet>
      <dgm:spPr/>
    </dgm:pt>
    <dgm:pt modelId="{6178124C-FD1B-2545-953B-CF837B37E4DE}" type="pres">
      <dgm:prSet presAssocID="{837A2284-A9D4-174C-AFF7-95CDCB21B04B}" presName="sibTrans" presStyleLbl="bgSibTrans2D1" presStyleIdx="3" presStyleCnt="5" custLinFactNeighborX="29860" custLinFactNeighborY="-18240"/>
      <dgm:spPr/>
    </dgm:pt>
    <dgm:pt modelId="{523B3559-57ED-B340-8F78-9CC4D4275785}" type="pres">
      <dgm:prSet presAssocID="{8B6F4C81-44B2-464E-BA3A-BB9747CD9E89}" presName="compNode" presStyleCnt="0"/>
      <dgm:spPr/>
    </dgm:pt>
    <dgm:pt modelId="{2CD9A799-BC1B-9649-9154-FB9B454B28A8}" type="pres">
      <dgm:prSet presAssocID="{8B6F4C81-44B2-464E-BA3A-BB9747CD9E89}" presName="dummyConnPt" presStyleCnt="0"/>
      <dgm:spPr/>
    </dgm:pt>
    <dgm:pt modelId="{8947C800-831E-8C4D-B2F8-A6E151251AF7}" type="pres">
      <dgm:prSet presAssocID="{8B6F4C81-44B2-464E-BA3A-BB9747CD9E89}" presName="node" presStyleLbl="node1" presStyleIdx="4" presStyleCnt="6">
        <dgm:presLayoutVars>
          <dgm:bulletEnabled val="1"/>
        </dgm:presLayoutVars>
      </dgm:prSet>
      <dgm:spPr/>
    </dgm:pt>
    <dgm:pt modelId="{837DEB7E-74C0-BB4E-A908-2A29BDEF7523}" type="pres">
      <dgm:prSet presAssocID="{7387B873-BE9E-3F44-96E6-7225FA18C5BF}" presName="sibTrans" presStyleLbl="bgSibTrans2D1" presStyleIdx="4" presStyleCnt="5" custLinFactNeighborX="30926" custLinFactNeighborY="-11850"/>
      <dgm:spPr/>
    </dgm:pt>
    <dgm:pt modelId="{8DB876C1-CA92-284D-8BB2-90F2A983BE37}" type="pres">
      <dgm:prSet presAssocID="{C20869AE-3A4D-4C42-B73D-9FE49ED17538}" presName="compNode" presStyleCnt="0"/>
      <dgm:spPr/>
    </dgm:pt>
    <dgm:pt modelId="{F11B59F3-24FC-2F43-B415-38040AF3FC51}" type="pres">
      <dgm:prSet presAssocID="{C20869AE-3A4D-4C42-B73D-9FE49ED17538}" presName="dummyConnPt" presStyleCnt="0"/>
      <dgm:spPr/>
    </dgm:pt>
    <dgm:pt modelId="{1BBF3C9F-DC0D-D84A-BE3F-F3414793125F}" type="pres">
      <dgm:prSet presAssocID="{C20869AE-3A4D-4C42-B73D-9FE49ED17538}" presName="node" presStyleLbl="node1" presStyleIdx="5" presStyleCnt="6" custLinFactY="100000" custLinFactNeighborX="1632" custLinFactNeighborY="150230">
        <dgm:presLayoutVars>
          <dgm:bulletEnabled val="1"/>
        </dgm:presLayoutVars>
      </dgm:prSet>
      <dgm:spPr/>
    </dgm:pt>
  </dgm:ptLst>
  <dgm:cxnLst>
    <dgm:cxn modelId="{8F627305-4FF8-7340-8C76-B3A2D2B03FED}" type="presOf" srcId="{8B6F4C81-44B2-464E-BA3A-BB9747CD9E89}" destId="{8947C800-831E-8C4D-B2F8-A6E151251AF7}" srcOrd="0" destOrd="0" presId="urn:microsoft.com/office/officeart/2005/8/layout/bProcess4"/>
    <dgm:cxn modelId="{A5E65C18-8C94-AC4D-BC6C-A8BE0E5782AE}" srcId="{7B41535F-23BE-074C-BFC8-D132678998BA}" destId="{CF5E2D59-1742-2941-BBF9-D94ED15EE78B}" srcOrd="1" destOrd="0" parTransId="{BDAD1AC0-FEA1-CA40-99DD-FE57C617899E}" sibTransId="{6FBD5FFE-24AB-EF42-956F-5D23AD60FDFC}"/>
    <dgm:cxn modelId="{4B569C1B-6017-2848-B72E-F5C7CAB5CFD7}" type="presOf" srcId="{E422B1AB-AAE5-964C-A4CF-25ED956FE43F}" destId="{841667AA-AE5A-5449-A836-93361854F1BD}" srcOrd="0" destOrd="0" presId="urn:microsoft.com/office/officeart/2005/8/layout/bProcess4"/>
    <dgm:cxn modelId="{1AB70023-08C7-3441-B7CC-05EA8282A0FC}" type="presOf" srcId="{7B41535F-23BE-074C-BFC8-D132678998BA}" destId="{4E82A390-4540-174C-9412-B56991284498}" srcOrd="0" destOrd="0" presId="urn:microsoft.com/office/officeart/2005/8/layout/bProcess4"/>
    <dgm:cxn modelId="{0F71D238-7573-4E47-80F1-35B6B26334D5}" type="presOf" srcId="{6FBD5FFE-24AB-EF42-956F-5D23AD60FDFC}" destId="{99E16CF1-DC79-FF46-B906-0C9CF4C0915E}" srcOrd="0" destOrd="0" presId="urn:microsoft.com/office/officeart/2005/8/layout/bProcess4"/>
    <dgm:cxn modelId="{65C7135C-5731-B14C-BF11-B59C75EBB9DB}" type="presOf" srcId="{837A2284-A9D4-174C-AFF7-95CDCB21B04B}" destId="{6178124C-FD1B-2545-953B-CF837B37E4DE}" srcOrd="0" destOrd="0" presId="urn:microsoft.com/office/officeart/2005/8/layout/bProcess4"/>
    <dgm:cxn modelId="{E6B6F962-2D5A-FB4B-85FC-5662A24CB413}" srcId="{7B41535F-23BE-074C-BFC8-D132678998BA}" destId="{B8D22A83-085D-7349-B7FE-5B12D28019F1}" srcOrd="2" destOrd="0" parTransId="{9E6DF52B-926B-B248-95C0-6A0839577CD4}" sibTransId="{93795C7B-C2A3-7C40-B73B-5A9DE37F13A9}"/>
    <dgm:cxn modelId="{7806C66B-8CF9-2541-ADE4-F6C0C18F503D}" type="presOf" srcId="{B8D22A83-085D-7349-B7FE-5B12D28019F1}" destId="{0589E925-917F-A044-B97D-6651BAED4414}" srcOrd="0" destOrd="0" presId="urn:microsoft.com/office/officeart/2005/8/layout/bProcess4"/>
    <dgm:cxn modelId="{01C0036F-0754-CB46-A803-04D88F2B641E}" type="presOf" srcId="{CF5E2D59-1742-2941-BBF9-D94ED15EE78B}" destId="{1A16A9D8-0F41-064F-800A-01BB9494C67D}" srcOrd="0" destOrd="0" presId="urn:microsoft.com/office/officeart/2005/8/layout/bProcess4"/>
    <dgm:cxn modelId="{3F95937B-0C1E-0540-9EDA-8ED2C769521D}" type="presOf" srcId="{675F9321-235E-B144-86FF-74BC57D230EA}" destId="{4FAF3F22-DC0D-BC45-8161-905367886E8C}" srcOrd="0" destOrd="0" presId="urn:microsoft.com/office/officeart/2005/8/layout/bProcess4"/>
    <dgm:cxn modelId="{28801984-5F02-0642-B856-11C67139E3BF}" type="presOf" srcId="{7387B873-BE9E-3F44-96E6-7225FA18C5BF}" destId="{837DEB7E-74C0-BB4E-A908-2A29BDEF7523}" srcOrd="0" destOrd="0" presId="urn:microsoft.com/office/officeart/2005/8/layout/bProcess4"/>
    <dgm:cxn modelId="{01A6698C-DA5B-5E41-B48C-A79D776ED041}" srcId="{7B41535F-23BE-074C-BFC8-D132678998BA}" destId="{8B6F4C81-44B2-464E-BA3A-BB9747CD9E89}" srcOrd="4" destOrd="0" parTransId="{A31857F1-1D3C-7946-9434-CAD1FA07E7C4}" sibTransId="{7387B873-BE9E-3F44-96E6-7225FA18C5BF}"/>
    <dgm:cxn modelId="{0A007D91-3EB6-0444-84B3-D1381CA604C0}" srcId="{7B41535F-23BE-074C-BFC8-D132678998BA}" destId="{675F9321-235E-B144-86FF-74BC57D230EA}" srcOrd="0" destOrd="0" parTransId="{14EF42EE-71EF-ED4C-AA10-3B40DDBFC72B}" sibTransId="{E422B1AB-AAE5-964C-A4CF-25ED956FE43F}"/>
    <dgm:cxn modelId="{6B76F497-F196-A64C-BAF2-66995D514CA8}" type="presOf" srcId="{93795C7B-C2A3-7C40-B73B-5A9DE37F13A9}" destId="{A0AF63F9-8A00-8F4A-94E1-589A6079B13E}" srcOrd="0" destOrd="0" presId="urn:microsoft.com/office/officeart/2005/8/layout/bProcess4"/>
    <dgm:cxn modelId="{10C9A9B2-F733-0549-9913-99648DB340F4}" type="presOf" srcId="{101BB616-B41B-D34C-A636-B0BDA8F03764}" destId="{A2BDDCEB-835E-BF48-861D-3EBB66403C92}" srcOrd="0" destOrd="0" presId="urn:microsoft.com/office/officeart/2005/8/layout/bProcess4"/>
    <dgm:cxn modelId="{9AB7CFB5-89CC-E54F-A7E9-E7788762E757}" type="presOf" srcId="{C20869AE-3A4D-4C42-B73D-9FE49ED17538}" destId="{1BBF3C9F-DC0D-D84A-BE3F-F3414793125F}" srcOrd="0" destOrd="0" presId="urn:microsoft.com/office/officeart/2005/8/layout/bProcess4"/>
    <dgm:cxn modelId="{6BBC67BA-83D5-7441-AA6D-9B761F12DA21}" srcId="{7B41535F-23BE-074C-BFC8-D132678998BA}" destId="{C20869AE-3A4D-4C42-B73D-9FE49ED17538}" srcOrd="5" destOrd="0" parTransId="{4974EBAB-9B15-4945-A373-096F4ABD6685}" sibTransId="{15B8DEF3-D1DC-9E44-9111-30EADAA35E20}"/>
    <dgm:cxn modelId="{BE8D3AC6-91B8-4544-892D-6A29FF707DFC}" srcId="{7B41535F-23BE-074C-BFC8-D132678998BA}" destId="{101BB616-B41B-D34C-A636-B0BDA8F03764}" srcOrd="3" destOrd="0" parTransId="{940F29F7-19C3-A647-BA6D-F39398F27391}" sibTransId="{837A2284-A9D4-174C-AFF7-95CDCB21B04B}"/>
    <dgm:cxn modelId="{0CC9CCAF-2661-A34A-91E5-16E3C9A69AB8}" type="presParOf" srcId="{4E82A390-4540-174C-9412-B56991284498}" destId="{8C30F9FB-7231-934F-9198-0BF46AADDF69}" srcOrd="0" destOrd="0" presId="urn:microsoft.com/office/officeart/2005/8/layout/bProcess4"/>
    <dgm:cxn modelId="{68D5FB4E-1FA4-B740-8887-4055E3AE47EA}" type="presParOf" srcId="{8C30F9FB-7231-934F-9198-0BF46AADDF69}" destId="{F4305929-3738-6C4F-9054-9BBE0DDC0799}" srcOrd="0" destOrd="0" presId="urn:microsoft.com/office/officeart/2005/8/layout/bProcess4"/>
    <dgm:cxn modelId="{C6A2EA26-59DC-4C40-8D29-0EE8095E91E4}" type="presParOf" srcId="{8C30F9FB-7231-934F-9198-0BF46AADDF69}" destId="{4FAF3F22-DC0D-BC45-8161-905367886E8C}" srcOrd="1" destOrd="0" presId="urn:microsoft.com/office/officeart/2005/8/layout/bProcess4"/>
    <dgm:cxn modelId="{7CB49A5A-65B6-744B-A243-4C5344639523}" type="presParOf" srcId="{4E82A390-4540-174C-9412-B56991284498}" destId="{841667AA-AE5A-5449-A836-93361854F1BD}" srcOrd="1" destOrd="0" presId="urn:microsoft.com/office/officeart/2005/8/layout/bProcess4"/>
    <dgm:cxn modelId="{F9596605-0F61-5941-8F88-29B5C47492DE}" type="presParOf" srcId="{4E82A390-4540-174C-9412-B56991284498}" destId="{B1D0A8DF-1A96-EB40-8047-6D10904A3735}" srcOrd="2" destOrd="0" presId="urn:microsoft.com/office/officeart/2005/8/layout/bProcess4"/>
    <dgm:cxn modelId="{50B0F442-75CB-1246-8A39-5C3A52516A1E}" type="presParOf" srcId="{B1D0A8DF-1A96-EB40-8047-6D10904A3735}" destId="{9DC32EB9-C87E-9043-BC39-915AFE9F869E}" srcOrd="0" destOrd="0" presId="urn:microsoft.com/office/officeart/2005/8/layout/bProcess4"/>
    <dgm:cxn modelId="{CB618576-5BF6-394C-842F-D3634FB3776B}" type="presParOf" srcId="{B1D0A8DF-1A96-EB40-8047-6D10904A3735}" destId="{1A16A9D8-0F41-064F-800A-01BB9494C67D}" srcOrd="1" destOrd="0" presId="urn:microsoft.com/office/officeart/2005/8/layout/bProcess4"/>
    <dgm:cxn modelId="{08FB7158-28E1-724C-89AA-79EABCEC5E78}" type="presParOf" srcId="{4E82A390-4540-174C-9412-B56991284498}" destId="{99E16CF1-DC79-FF46-B906-0C9CF4C0915E}" srcOrd="3" destOrd="0" presId="urn:microsoft.com/office/officeart/2005/8/layout/bProcess4"/>
    <dgm:cxn modelId="{EBD97608-6218-FA40-BC78-2ABD383CE7C6}" type="presParOf" srcId="{4E82A390-4540-174C-9412-B56991284498}" destId="{5EEB0654-511C-5643-A059-B791BF7EF6D3}" srcOrd="4" destOrd="0" presId="urn:microsoft.com/office/officeart/2005/8/layout/bProcess4"/>
    <dgm:cxn modelId="{9DC42725-5430-5047-94B6-5E609F21F51A}" type="presParOf" srcId="{5EEB0654-511C-5643-A059-B791BF7EF6D3}" destId="{F5A3E77A-B3FD-0541-88AC-C7AF05065F66}" srcOrd="0" destOrd="0" presId="urn:microsoft.com/office/officeart/2005/8/layout/bProcess4"/>
    <dgm:cxn modelId="{49AE2B91-21A6-4E4D-822E-143B040DF4D5}" type="presParOf" srcId="{5EEB0654-511C-5643-A059-B791BF7EF6D3}" destId="{0589E925-917F-A044-B97D-6651BAED4414}" srcOrd="1" destOrd="0" presId="urn:microsoft.com/office/officeart/2005/8/layout/bProcess4"/>
    <dgm:cxn modelId="{CD6C69D0-23AA-C548-96E5-1C00A7B04550}" type="presParOf" srcId="{4E82A390-4540-174C-9412-B56991284498}" destId="{A0AF63F9-8A00-8F4A-94E1-589A6079B13E}" srcOrd="5" destOrd="0" presId="urn:microsoft.com/office/officeart/2005/8/layout/bProcess4"/>
    <dgm:cxn modelId="{FACC52DF-1ABB-7E49-AD9E-EB99215130F0}" type="presParOf" srcId="{4E82A390-4540-174C-9412-B56991284498}" destId="{C47612C2-E7B9-D14F-AFFE-3E10949CFAA5}" srcOrd="6" destOrd="0" presId="urn:microsoft.com/office/officeart/2005/8/layout/bProcess4"/>
    <dgm:cxn modelId="{A0D92848-1936-8C43-9483-A2DDB528AEAD}" type="presParOf" srcId="{C47612C2-E7B9-D14F-AFFE-3E10949CFAA5}" destId="{E5F72F14-CC78-624D-9284-8CAD3736BDB9}" srcOrd="0" destOrd="0" presId="urn:microsoft.com/office/officeart/2005/8/layout/bProcess4"/>
    <dgm:cxn modelId="{6E1A93E6-C257-4F45-B7D4-93D81F990224}" type="presParOf" srcId="{C47612C2-E7B9-D14F-AFFE-3E10949CFAA5}" destId="{A2BDDCEB-835E-BF48-861D-3EBB66403C92}" srcOrd="1" destOrd="0" presId="urn:microsoft.com/office/officeart/2005/8/layout/bProcess4"/>
    <dgm:cxn modelId="{D7DBF50B-54AE-D54C-98D4-C12D2F81AA4D}" type="presParOf" srcId="{4E82A390-4540-174C-9412-B56991284498}" destId="{6178124C-FD1B-2545-953B-CF837B37E4DE}" srcOrd="7" destOrd="0" presId="urn:microsoft.com/office/officeart/2005/8/layout/bProcess4"/>
    <dgm:cxn modelId="{BA266690-7CE3-F349-A67C-517191ACC5BB}" type="presParOf" srcId="{4E82A390-4540-174C-9412-B56991284498}" destId="{523B3559-57ED-B340-8F78-9CC4D4275785}" srcOrd="8" destOrd="0" presId="urn:microsoft.com/office/officeart/2005/8/layout/bProcess4"/>
    <dgm:cxn modelId="{E9648689-41D1-1F40-8100-0664B310EA1B}" type="presParOf" srcId="{523B3559-57ED-B340-8F78-9CC4D4275785}" destId="{2CD9A799-BC1B-9649-9154-FB9B454B28A8}" srcOrd="0" destOrd="0" presId="urn:microsoft.com/office/officeart/2005/8/layout/bProcess4"/>
    <dgm:cxn modelId="{9796BCCD-C40C-1340-9683-0AD60029D90D}" type="presParOf" srcId="{523B3559-57ED-B340-8F78-9CC4D4275785}" destId="{8947C800-831E-8C4D-B2F8-A6E151251AF7}" srcOrd="1" destOrd="0" presId="urn:microsoft.com/office/officeart/2005/8/layout/bProcess4"/>
    <dgm:cxn modelId="{61313D0A-4FDF-4744-B463-D641FF6B506F}" type="presParOf" srcId="{4E82A390-4540-174C-9412-B56991284498}" destId="{837DEB7E-74C0-BB4E-A908-2A29BDEF7523}" srcOrd="9" destOrd="0" presId="urn:microsoft.com/office/officeart/2005/8/layout/bProcess4"/>
    <dgm:cxn modelId="{019B177D-5381-EC46-B517-FCE52CADE9C3}" type="presParOf" srcId="{4E82A390-4540-174C-9412-B56991284498}" destId="{8DB876C1-CA92-284D-8BB2-90F2A983BE37}" srcOrd="10" destOrd="0" presId="urn:microsoft.com/office/officeart/2005/8/layout/bProcess4"/>
    <dgm:cxn modelId="{294B8D42-60B0-2547-8A59-CCB1845EFC40}" type="presParOf" srcId="{8DB876C1-CA92-284D-8BB2-90F2A983BE37}" destId="{F11B59F3-24FC-2F43-B415-38040AF3FC51}" srcOrd="0" destOrd="0" presId="urn:microsoft.com/office/officeart/2005/8/layout/bProcess4"/>
    <dgm:cxn modelId="{DD58F164-4C65-A540-BB8C-27B8EC250307}" type="presParOf" srcId="{8DB876C1-CA92-284D-8BB2-90F2A983BE37}" destId="{1BBF3C9F-DC0D-D84A-BE3F-F3414793125F}" srcOrd="1" destOrd="0" presId="urn:microsoft.com/office/officeart/2005/8/layout/b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41535F-23BE-074C-BFC8-D132678998BA}"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en-US"/>
        </a:p>
      </dgm:t>
    </dgm:pt>
    <dgm:pt modelId="{675F9321-235E-B144-86FF-74BC57D230EA}">
      <dgm:prSet phldrT="[Text]"/>
      <dgm:spPr/>
      <dgm:t>
        <a:bodyPr/>
        <a:lstStyle/>
        <a:p>
          <a:pPr algn="ctr"/>
          <a:r>
            <a:rPr lang="en-US"/>
            <a:t>HTML Response</a:t>
          </a:r>
        </a:p>
      </dgm:t>
    </dgm:pt>
    <dgm:pt modelId="{14EF42EE-71EF-ED4C-AA10-3B40DDBFC72B}" type="parTrans" cxnId="{0A007D91-3EB6-0444-84B3-D1381CA604C0}">
      <dgm:prSet/>
      <dgm:spPr/>
      <dgm:t>
        <a:bodyPr/>
        <a:lstStyle/>
        <a:p>
          <a:pPr algn="ctr"/>
          <a:endParaRPr lang="en-US"/>
        </a:p>
      </dgm:t>
    </dgm:pt>
    <dgm:pt modelId="{E422B1AB-AAE5-964C-A4CF-25ED956FE43F}" type="sibTrans" cxnId="{0A007D91-3EB6-0444-84B3-D1381CA604C0}">
      <dgm:prSet/>
      <dgm:spPr>
        <a:noFill/>
      </dgm:spPr>
      <dgm:t>
        <a:bodyPr/>
        <a:lstStyle/>
        <a:p>
          <a:pPr algn="ctr"/>
          <a:endParaRPr lang="en-US"/>
        </a:p>
      </dgm:t>
    </dgm:pt>
    <dgm:pt modelId="{CF5E2D59-1742-2941-BBF9-D94ED15EE78B}">
      <dgm:prSet phldrT="[Text]"/>
      <dgm:spPr/>
      <dgm:t>
        <a:bodyPr/>
        <a:lstStyle/>
        <a:p>
          <a:pPr algn="ctr"/>
          <a:r>
            <a:rPr lang="en-US" b="1"/>
            <a:t>Pass to </a:t>
          </a:r>
          <a:r>
            <a:rPr lang="en-US" b="1" err="1"/>
            <a:t>BeautifulSoup</a:t>
          </a:r>
          <a:endParaRPr lang="en-US"/>
        </a:p>
      </dgm:t>
    </dgm:pt>
    <dgm:pt modelId="{BDAD1AC0-FEA1-CA40-99DD-FE57C617899E}" type="parTrans" cxnId="{A5E65C18-8C94-AC4D-BC6C-A8BE0E5782AE}">
      <dgm:prSet/>
      <dgm:spPr/>
      <dgm:t>
        <a:bodyPr/>
        <a:lstStyle/>
        <a:p>
          <a:pPr algn="ctr"/>
          <a:endParaRPr lang="en-US"/>
        </a:p>
      </dgm:t>
    </dgm:pt>
    <dgm:pt modelId="{6FBD5FFE-24AB-EF42-956F-5D23AD60FDFC}" type="sibTrans" cxnId="{A5E65C18-8C94-AC4D-BC6C-A8BE0E5782AE}">
      <dgm:prSet/>
      <dgm:spPr>
        <a:noFill/>
      </dgm:spPr>
      <dgm:t>
        <a:bodyPr/>
        <a:lstStyle/>
        <a:p>
          <a:pPr algn="ctr"/>
          <a:endParaRPr lang="en-US"/>
        </a:p>
      </dgm:t>
    </dgm:pt>
    <dgm:pt modelId="{B8D22A83-085D-7349-B7FE-5B12D28019F1}">
      <dgm:prSet phldrT="[Text]"/>
      <dgm:spPr/>
      <dgm:t>
        <a:bodyPr/>
        <a:lstStyle/>
        <a:p>
          <a:pPr algn="ctr"/>
          <a:r>
            <a:rPr lang="en-US"/>
            <a:t>Find all tables and Column names</a:t>
          </a:r>
        </a:p>
      </dgm:t>
    </dgm:pt>
    <dgm:pt modelId="{9E6DF52B-926B-B248-95C0-6A0839577CD4}" type="parTrans" cxnId="{E6B6F962-2D5A-FB4B-85FC-5662A24CB413}">
      <dgm:prSet/>
      <dgm:spPr/>
      <dgm:t>
        <a:bodyPr/>
        <a:lstStyle/>
        <a:p>
          <a:pPr algn="ctr"/>
          <a:endParaRPr lang="en-US"/>
        </a:p>
      </dgm:t>
    </dgm:pt>
    <dgm:pt modelId="{93795C7B-C2A3-7C40-B73B-5A9DE37F13A9}" type="sibTrans" cxnId="{E6B6F962-2D5A-FB4B-85FC-5662A24CB413}">
      <dgm:prSet/>
      <dgm:spPr>
        <a:noFill/>
      </dgm:spPr>
      <dgm:t>
        <a:bodyPr/>
        <a:lstStyle/>
        <a:p>
          <a:pPr algn="ctr"/>
          <a:endParaRPr lang="en-US"/>
        </a:p>
      </dgm:t>
    </dgm:pt>
    <dgm:pt modelId="{101BB616-B41B-D34C-A636-B0BDA8F03764}">
      <dgm:prSet phldrT="[Text]"/>
      <dgm:spPr/>
      <dgm:t>
        <a:bodyPr/>
        <a:lstStyle/>
        <a:p>
          <a:pPr algn="ctr"/>
          <a:r>
            <a:rPr lang="en-US"/>
            <a:t>Create a dictionary and add data to the keys</a:t>
          </a:r>
        </a:p>
      </dgm:t>
    </dgm:pt>
    <dgm:pt modelId="{940F29F7-19C3-A647-BA6D-F39398F27391}" type="parTrans" cxnId="{BE8D3AC6-91B8-4544-892D-6A29FF707DFC}">
      <dgm:prSet/>
      <dgm:spPr/>
      <dgm:t>
        <a:bodyPr/>
        <a:lstStyle/>
        <a:p>
          <a:pPr algn="ctr"/>
          <a:endParaRPr lang="en-US"/>
        </a:p>
      </dgm:t>
    </dgm:pt>
    <dgm:pt modelId="{837A2284-A9D4-174C-AFF7-95CDCB21B04B}" type="sibTrans" cxnId="{BE8D3AC6-91B8-4544-892D-6A29FF707DFC}">
      <dgm:prSet/>
      <dgm:spPr>
        <a:noFill/>
      </dgm:spPr>
      <dgm:t>
        <a:bodyPr/>
        <a:lstStyle/>
        <a:p>
          <a:pPr algn="ctr"/>
          <a:endParaRPr lang="en-US"/>
        </a:p>
      </dgm:t>
    </dgm:pt>
    <dgm:pt modelId="{8B6F4C81-44B2-464E-BA3A-BB9747CD9E89}">
      <dgm:prSet phldrT="[Text]"/>
      <dgm:spPr/>
      <dgm:t>
        <a:bodyPr/>
        <a:lstStyle/>
        <a:p>
          <a:pPr algn="ctr"/>
          <a:r>
            <a:rPr lang="en-US"/>
            <a:t>Create and Filter a Data Frame</a:t>
          </a:r>
        </a:p>
      </dgm:t>
    </dgm:pt>
    <dgm:pt modelId="{A31857F1-1D3C-7946-9434-CAD1FA07E7C4}" type="parTrans" cxnId="{01A6698C-DA5B-5E41-B48C-A79D776ED041}">
      <dgm:prSet/>
      <dgm:spPr/>
      <dgm:t>
        <a:bodyPr/>
        <a:lstStyle/>
        <a:p>
          <a:pPr algn="ctr"/>
          <a:endParaRPr lang="en-US"/>
        </a:p>
      </dgm:t>
    </dgm:pt>
    <dgm:pt modelId="{7387B873-BE9E-3F44-96E6-7225FA18C5BF}" type="sibTrans" cxnId="{01A6698C-DA5B-5E41-B48C-A79D776ED041}">
      <dgm:prSet/>
      <dgm:spPr>
        <a:noFill/>
      </dgm:spPr>
      <dgm:t>
        <a:bodyPr/>
        <a:lstStyle/>
        <a:p>
          <a:pPr algn="ctr"/>
          <a:endParaRPr lang="en-US"/>
        </a:p>
      </dgm:t>
    </dgm:pt>
    <dgm:pt modelId="{C20869AE-3A4D-4C42-B73D-9FE49ED17538}">
      <dgm:prSet phldrT="[Text]"/>
      <dgm:spPr/>
      <dgm:t>
        <a:bodyPr/>
        <a:lstStyle/>
        <a:p>
          <a:pPr algn="ctr"/>
          <a:r>
            <a:rPr lang="en-US"/>
            <a:t>Export to File</a:t>
          </a:r>
        </a:p>
      </dgm:t>
    </dgm:pt>
    <dgm:pt modelId="{4974EBAB-9B15-4945-A373-096F4ABD6685}" type="parTrans" cxnId="{6BBC67BA-83D5-7441-AA6D-9B761F12DA21}">
      <dgm:prSet/>
      <dgm:spPr/>
      <dgm:t>
        <a:bodyPr/>
        <a:lstStyle/>
        <a:p>
          <a:pPr algn="ctr"/>
          <a:endParaRPr lang="en-US"/>
        </a:p>
      </dgm:t>
    </dgm:pt>
    <dgm:pt modelId="{15B8DEF3-D1DC-9E44-9111-30EADAA35E20}" type="sibTrans" cxnId="{6BBC67BA-83D5-7441-AA6D-9B761F12DA21}">
      <dgm:prSet/>
      <dgm:spPr/>
      <dgm:t>
        <a:bodyPr/>
        <a:lstStyle/>
        <a:p>
          <a:pPr algn="ctr"/>
          <a:endParaRPr lang="en-US"/>
        </a:p>
      </dgm:t>
    </dgm:pt>
    <dgm:pt modelId="{4E82A390-4540-174C-9412-B56991284498}" type="pres">
      <dgm:prSet presAssocID="{7B41535F-23BE-074C-BFC8-D132678998BA}" presName="Name0" presStyleCnt="0">
        <dgm:presLayoutVars>
          <dgm:dir/>
          <dgm:resizeHandles/>
        </dgm:presLayoutVars>
      </dgm:prSet>
      <dgm:spPr/>
    </dgm:pt>
    <dgm:pt modelId="{8C30F9FB-7231-934F-9198-0BF46AADDF69}" type="pres">
      <dgm:prSet presAssocID="{675F9321-235E-B144-86FF-74BC57D230EA}" presName="compNode" presStyleCnt="0"/>
      <dgm:spPr/>
    </dgm:pt>
    <dgm:pt modelId="{F4305929-3738-6C4F-9054-9BBE0DDC0799}" type="pres">
      <dgm:prSet presAssocID="{675F9321-235E-B144-86FF-74BC57D230EA}" presName="dummyConnPt" presStyleCnt="0"/>
      <dgm:spPr/>
    </dgm:pt>
    <dgm:pt modelId="{4FAF3F22-DC0D-BC45-8161-905367886E8C}" type="pres">
      <dgm:prSet presAssocID="{675F9321-235E-B144-86FF-74BC57D230EA}" presName="node" presStyleLbl="node1" presStyleIdx="0" presStyleCnt="6" custLinFactX="-21574" custLinFactNeighborX="-100000" custLinFactNeighborY="2771">
        <dgm:presLayoutVars>
          <dgm:bulletEnabled val="1"/>
        </dgm:presLayoutVars>
      </dgm:prSet>
      <dgm:spPr/>
    </dgm:pt>
    <dgm:pt modelId="{841667AA-AE5A-5449-A836-93361854F1BD}" type="pres">
      <dgm:prSet presAssocID="{E422B1AB-AAE5-964C-A4CF-25ED956FE43F}" presName="sibTrans" presStyleLbl="bgSibTrans2D1" presStyleIdx="0" presStyleCnt="5" custLinFactNeighborX="28793" custLinFactNeighborY="-11850"/>
      <dgm:spPr/>
    </dgm:pt>
    <dgm:pt modelId="{B1D0A8DF-1A96-EB40-8047-6D10904A3735}" type="pres">
      <dgm:prSet presAssocID="{CF5E2D59-1742-2941-BBF9-D94ED15EE78B}" presName="compNode" presStyleCnt="0"/>
      <dgm:spPr/>
    </dgm:pt>
    <dgm:pt modelId="{9DC32EB9-C87E-9043-BC39-915AFE9F869E}" type="pres">
      <dgm:prSet presAssocID="{CF5E2D59-1742-2941-BBF9-D94ED15EE78B}" presName="dummyConnPt" presStyleCnt="0"/>
      <dgm:spPr/>
    </dgm:pt>
    <dgm:pt modelId="{1A16A9D8-0F41-064F-800A-01BB9494C67D}" type="pres">
      <dgm:prSet presAssocID="{CF5E2D59-1742-2941-BBF9-D94ED15EE78B}" presName="node" presStyleLbl="node1" presStyleIdx="1" presStyleCnt="6" custLinFactX="-18858" custLinFactNeighborX="-100000" custLinFactNeighborY="-17808">
        <dgm:presLayoutVars>
          <dgm:bulletEnabled val="1"/>
        </dgm:presLayoutVars>
      </dgm:prSet>
      <dgm:spPr/>
    </dgm:pt>
    <dgm:pt modelId="{99E16CF1-DC79-FF46-B906-0C9CF4C0915E}" type="pres">
      <dgm:prSet presAssocID="{6FBD5FFE-24AB-EF42-956F-5D23AD60FDFC}" presName="sibTrans" presStyleLbl="bgSibTrans2D1" presStyleIdx="1" presStyleCnt="5" custLinFactNeighborX="31993" custLinFactNeighborY="-18240"/>
      <dgm:spPr/>
    </dgm:pt>
    <dgm:pt modelId="{5EEB0654-511C-5643-A059-B791BF7EF6D3}" type="pres">
      <dgm:prSet presAssocID="{B8D22A83-085D-7349-B7FE-5B12D28019F1}" presName="compNode" presStyleCnt="0"/>
      <dgm:spPr/>
    </dgm:pt>
    <dgm:pt modelId="{F5A3E77A-B3FD-0541-88AC-C7AF05065F66}" type="pres">
      <dgm:prSet presAssocID="{B8D22A83-085D-7349-B7FE-5B12D28019F1}" presName="dummyConnPt" presStyleCnt="0"/>
      <dgm:spPr/>
    </dgm:pt>
    <dgm:pt modelId="{0589E925-917F-A044-B97D-6651BAED4414}" type="pres">
      <dgm:prSet presAssocID="{B8D22A83-085D-7349-B7FE-5B12D28019F1}" presName="node" presStyleLbl="node1" presStyleIdx="2" presStyleCnt="6" custLinFactX="-15015" custLinFactNeighborX="-100000" custLinFactNeighborY="-36390">
        <dgm:presLayoutVars>
          <dgm:bulletEnabled val="1"/>
        </dgm:presLayoutVars>
      </dgm:prSet>
      <dgm:spPr/>
    </dgm:pt>
    <dgm:pt modelId="{A0AF63F9-8A00-8F4A-94E1-589A6079B13E}" type="pres">
      <dgm:prSet presAssocID="{93795C7B-C2A3-7C40-B73B-5A9DE37F13A9}" presName="sibTrans" presStyleLbl="bgSibTrans2D1" presStyleIdx="2" presStyleCnt="5" custAng="13627282" custScaleX="99989" custScaleY="128677" custLinFactY="500000" custLinFactNeighborX="13781" custLinFactNeighborY="513718"/>
      <dgm:spPr/>
    </dgm:pt>
    <dgm:pt modelId="{C47612C2-E7B9-D14F-AFFE-3E10949CFAA5}" type="pres">
      <dgm:prSet presAssocID="{101BB616-B41B-D34C-A636-B0BDA8F03764}" presName="compNode" presStyleCnt="0"/>
      <dgm:spPr/>
    </dgm:pt>
    <dgm:pt modelId="{E5F72F14-CC78-624D-9284-8CAD3736BDB9}" type="pres">
      <dgm:prSet presAssocID="{101BB616-B41B-D34C-A636-B0BDA8F03764}" presName="dummyConnPt" presStyleCnt="0"/>
      <dgm:spPr/>
    </dgm:pt>
    <dgm:pt modelId="{A2BDDCEB-835E-BF48-861D-3EBB66403C92}" type="pres">
      <dgm:prSet presAssocID="{101BB616-B41B-D34C-A636-B0BDA8F03764}" presName="node" presStyleLbl="node1" presStyleIdx="3" presStyleCnt="6" custLinFactX="80312" custLinFactY="-100000" custLinFactNeighborX="100000" custLinFactNeighborY="-147229">
        <dgm:presLayoutVars>
          <dgm:bulletEnabled val="1"/>
        </dgm:presLayoutVars>
      </dgm:prSet>
      <dgm:spPr/>
    </dgm:pt>
    <dgm:pt modelId="{6178124C-FD1B-2545-953B-CF837B37E4DE}" type="pres">
      <dgm:prSet presAssocID="{837A2284-A9D4-174C-AFF7-95CDCB21B04B}" presName="sibTrans" presStyleLbl="bgSibTrans2D1" presStyleIdx="3" presStyleCnt="5" custLinFactNeighborX="29860" custLinFactNeighborY="-18240"/>
      <dgm:spPr/>
    </dgm:pt>
    <dgm:pt modelId="{523B3559-57ED-B340-8F78-9CC4D4275785}" type="pres">
      <dgm:prSet presAssocID="{8B6F4C81-44B2-464E-BA3A-BB9747CD9E89}" presName="compNode" presStyleCnt="0"/>
      <dgm:spPr/>
    </dgm:pt>
    <dgm:pt modelId="{2CD9A799-BC1B-9649-9154-FB9B454B28A8}" type="pres">
      <dgm:prSet presAssocID="{8B6F4C81-44B2-464E-BA3A-BB9747CD9E89}" presName="dummyConnPt" presStyleCnt="0"/>
      <dgm:spPr/>
    </dgm:pt>
    <dgm:pt modelId="{8947C800-831E-8C4D-B2F8-A6E151251AF7}" type="pres">
      <dgm:prSet presAssocID="{8B6F4C81-44B2-464E-BA3A-BB9747CD9E89}" presName="node" presStyleLbl="node1" presStyleIdx="4" presStyleCnt="6" custLinFactX="71422" custLinFactNeighborX="100000" custLinFactNeighborY="-16737">
        <dgm:presLayoutVars>
          <dgm:bulletEnabled val="1"/>
        </dgm:presLayoutVars>
      </dgm:prSet>
      <dgm:spPr/>
    </dgm:pt>
    <dgm:pt modelId="{837DEB7E-74C0-BB4E-A908-2A29BDEF7523}" type="pres">
      <dgm:prSet presAssocID="{7387B873-BE9E-3F44-96E6-7225FA18C5BF}" presName="sibTrans" presStyleLbl="bgSibTrans2D1" presStyleIdx="4" presStyleCnt="5" custLinFactNeighborX="30926" custLinFactNeighborY="-11850"/>
      <dgm:spPr/>
    </dgm:pt>
    <dgm:pt modelId="{8DB876C1-CA92-284D-8BB2-90F2A983BE37}" type="pres">
      <dgm:prSet presAssocID="{C20869AE-3A4D-4C42-B73D-9FE49ED17538}" presName="compNode" presStyleCnt="0"/>
      <dgm:spPr/>
    </dgm:pt>
    <dgm:pt modelId="{F11B59F3-24FC-2F43-B415-38040AF3FC51}" type="pres">
      <dgm:prSet presAssocID="{C20869AE-3A4D-4C42-B73D-9FE49ED17538}" presName="dummyConnPt" presStyleCnt="0"/>
      <dgm:spPr/>
    </dgm:pt>
    <dgm:pt modelId="{1BBF3C9F-DC0D-D84A-BE3F-F3414793125F}" type="pres">
      <dgm:prSet presAssocID="{C20869AE-3A4D-4C42-B73D-9FE49ED17538}" presName="node" presStyleLbl="node1" presStyleIdx="5" presStyleCnt="6" custLinFactX="71545" custLinFactY="100000" custLinFactNeighborX="100000" custLinFactNeighborY="114161">
        <dgm:presLayoutVars>
          <dgm:bulletEnabled val="1"/>
        </dgm:presLayoutVars>
      </dgm:prSet>
      <dgm:spPr/>
    </dgm:pt>
  </dgm:ptLst>
  <dgm:cxnLst>
    <dgm:cxn modelId="{8F627305-4FF8-7340-8C76-B3A2D2B03FED}" type="presOf" srcId="{8B6F4C81-44B2-464E-BA3A-BB9747CD9E89}" destId="{8947C800-831E-8C4D-B2F8-A6E151251AF7}" srcOrd="0" destOrd="0" presId="urn:microsoft.com/office/officeart/2005/8/layout/bProcess4"/>
    <dgm:cxn modelId="{A5E65C18-8C94-AC4D-BC6C-A8BE0E5782AE}" srcId="{7B41535F-23BE-074C-BFC8-D132678998BA}" destId="{CF5E2D59-1742-2941-BBF9-D94ED15EE78B}" srcOrd="1" destOrd="0" parTransId="{BDAD1AC0-FEA1-CA40-99DD-FE57C617899E}" sibTransId="{6FBD5FFE-24AB-EF42-956F-5D23AD60FDFC}"/>
    <dgm:cxn modelId="{4B569C1B-6017-2848-B72E-F5C7CAB5CFD7}" type="presOf" srcId="{E422B1AB-AAE5-964C-A4CF-25ED956FE43F}" destId="{841667AA-AE5A-5449-A836-93361854F1BD}" srcOrd="0" destOrd="0" presId="urn:microsoft.com/office/officeart/2005/8/layout/bProcess4"/>
    <dgm:cxn modelId="{1AB70023-08C7-3441-B7CC-05EA8282A0FC}" type="presOf" srcId="{7B41535F-23BE-074C-BFC8-D132678998BA}" destId="{4E82A390-4540-174C-9412-B56991284498}" srcOrd="0" destOrd="0" presId="urn:microsoft.com/office/officeart/2005/8/layout/bProcess4"/>
    <dgm:cxn modelId="{0F71D238-7573-4E47-80F1-35B6B26334D5}" type="presOf" srcId="{6FBD5FFE-24AB-EF42-956F-5D23AD60FDFC}" destId="{99E16CF1-DC79-FF46-B906-0C9CF4C0915E}" srcOrd="0" destOrd="0" presId="urn:microsoft.com/office/officeart/2005/8/layout/bProcess4"/>
    <dgm:cxn modelId="{65C7135C-5731-B14C-BF11-B59C75EBB9DB}" type="presOf" srcId="{837A2284-A9D4-174C-AFF7-95CDCB21B04B}" destId="{6178124C-FD1B-2545-953B-CF837B37E4DE}" srcOrd="0" destOrd="0" presId="urn:microsoft.com/office/officeart/2005/8/layout/bProcess4"/>
    <dgm:cxn modelId="{E6B6F962-2D5A-FB4B-85FC-5662A24CB413}" srcId="{7B41535F-23BE-074C-BFC8-D132678998BA}" destId="{B8D22A83-085D-7349-B7FE-5B12D28019F1}" srcOrd="2" destOrd="0" parTransId="{9E6DF52B-926B-B248-95C0-6A0839577CD4}" sibTransId="{93795C7B-C2A3-7C40-B73B-5A9DE37F13A9}"/>
    <dgm:cxn modelId="{7806C66B-8CF9-2541-ADE4-F6C0C18F503D}" type="presOf" srcId="{B8D22A83-085D-7349-B7FE-5B12D28019F1}" destId="{0589E925-917F-A044-B97D-6651BAED4414}" srcOrd="0" destOrd="0" presId="urn:microsoft.com/office/officeart/2005/8/layout/bProcess4"/>
    <dgm:cxn modelId="{01C0036F-0754-CB46-A803-04D88F2B641E}" type="presOf" srcId="{CF5E2D59-1742-2941-BBF9-D94ED15EE78B}" destId="{1A16A9D8-0F41-064F-800A-01BB9494C67D}" srcOrd="0" destOrd="0" presId="urn:microsoft.com/office/officeart/2005/8/layout/bProcess4"/>
    <dgm:cxn modelId="{3F95937B-0C1E-0540-9EDA-8ED2C769521D}" type="presOf" srcId="{675F9321-235E-B144-86FF-74BC57D230EA}" destId="{4FAF3F22-DC0D-BC45-8161-905367886E8C}" srcOrd="0" destOrd="0" presId="urn:microsoft.com/office/officeart/2005/8/layout/bProcess4"/>
    <dgm:cxn modelId="{28801984-5F02-0642-B856-11C67139E3BF}" type="presOf" srcId="{7387B873-BE9E-3F44-96E6-7225FA18C5BF}" destId="{837DEB7E-74C0-BB4E-A908-2A29BDEF7523}" srcOrd="0" destOrd="0" presId="urn:microsoft.com/office/officeart/2005/8/layout/bProcess4"/>
    <dgm:cxn modelId="{01A6698C-DA5B-5E41-B48C-A79D776ED041}" srcId="{7B41535F-23BE-074C-BFC8-D132678998BA}" destId="{8B6F4C81-44B2-464E-BA3A-BB9747CD9E89}" srcOrd="4" destOrd="0" parTransId="{A31857F1-1D3C-7946-9434-CAD1FA07E7C4}" sibTransId="{7387B873-BE9E-3F44-96E6-7225FA18C5BF}"/>
    <dgm:cxn modelId="{0A007D91-3EB6-0444-84B3-D1381CA604C0}" srcId="{7B41535F-23BE-074C-BFC8-D132678998BA}" destId="{675F9321-235E-B144-86FF-74BC57D230EA}" srcOrd="0" destOrd="0" parTransId="{14EF42EE-71EF-ED4C-AA10-3B40DDBFC72B}" sibTransId="{E422B1AB-AAE5-964C-A4CF-25ED956FE43F}"/>
    <dgm:cxn modelId="{6B76F497-F196-A64C-BAF2-66995D514CA8}" type="presOf" srcId="{93795C7B-C2A3-7C40-B73B-5A9DE37F13A9}" destId="{A0AF63F9-8A00-8F4A-94E1-589A6079B13E}" srcOrd="0" destOrd="0" presId="urn:microsoft.com/office/officeart/2005/8/layout/bProcess4"/>
    <dgm:cxn modelId="{10C9A9B2-F733-0549-9913-99648DB340F4}" type="presOf" srcId="{101BB616-B41B-D34C-A636-B0BDA8F03764}" destId="{A2BDDCEB-835E-BF48-861D-3EBB66403C92}" srcOrd="0" destOrd="0" presId="urn:microsoft.com/office/officeart/2005/8/layout/bProcess4"/>
    <dgm:cxn modelId="{9AB7CFB5-89CC-E54F-A7E9-E7788762E757}" type="presOf" srcId="{C20869AE-3A4D-4C42-B73D-9FE49ED17538}" destId="{1BBF3C9F-DC0D-D84A-BE3F-F3414793125F}" srcOrd="0" destOrd="0" presId="urn:microsoft.com/office/officeart/2005/8/layout/bProcess4"/>
    <dgm:cxn modelId="{6BBC67BA-83D5-7441-AA6D-9B761F12DA21}" srcId="{7B41535F-23BE-074C-BFC8-D132678998BA}" destId="{C20869AE-3A4D-4C42-B73D-9FE49ED17538}" srcOrd="5" destOrd="0" parTransId="{4974EBAB-9B15-4945-A373-096F4ABD6685}" sibTransId="{15B8DEF3-D1DC-9E44-9111-30EADAA35E20}"/>
    <dgm:cxn modelId="{BE8D3AC6-91B8-4544-892D-6A29FF707DFC}" srcId="{7B41535F-23BE-074C-BFC8-D132678998BA}" destId="{101BB616-B41B-D34C-A636-B0BDA8F03764}" srcOrd="3" destOrd="0" parTransId="{940F29F7-19C3-A647-BA6D-F39398F27391}" sibTransId="{837A2284-A9D4-174C-AFF7-95CDCB21B04B}"/>
    <dgm:cxn modelId="{0CC9CCAF-2661-A34A-91E5-16E3C9A69AB8}" type="presParOf" srcId="{4E82A390-4540-174C-9412-B56991284498}" destId="{8C30F9FB-7231-934F-9198-0BF46AADDF69}" srcOrd="0" destOrd="0" presId="urn:microsoft.com/office/officeart/2005/8/layout/bProcess4"/>
    <dgm:cxn modelId="{68D5FB4E-1FA4-B740-8887-4055E3AE47EA}" type="presParOf" srcId="{8C30F9FB-7231-934F-9198-0BF46AADDF69}" destId="{F4305929-3738-6C4F-9054-9BBE0DDC0799}" srcOrd="0" destOrd="0" presId="urn:microsoft.com/office/officeart/2005/8/layout/bProcess4"/>
    <dgm:cxn modelId="{C6A2EA26-59DC-4C40-8D29-0EE8095E91E4}" type="presParOf" srcId="{8C30F9FB-7231-934F-9198-0BF46AADDF69}" destId="{4FAF3F22-DC0D-BC45-8161-905367886E8C}" srcOrd="1" destOrd="0" presId="urn:microsoft.com/office/officeart/2005/8/layout/bProcess4"/>
    <dgm:cxn modelId="{7CB49A5A-65B6-744B-A243-4C5344639523}" type="presParOf" srcId="{4E82A390-4540-174C-9412-B56991284498}" destId="{841667AA-AE5A-5449-A836-93361854F1BD}" srcOrd="1" destOrd="0" presId="urn:microsoft.com/office/officeart/2005/8/layout/bProcess4"/>
    <dgm:cxn modelId="{F9596605-0F61-5941-8F88-29B5C47492DE}" type="presParOf" srcId="{4E82A390-4540-174C-9412-B56991284498}" destId="{B1D0A8DF-1A96-EB40-8047-6D10904A3735}" srcOrd="2" destOrd="0" presId="urn:microsoft.com/office/officeart/2005/8/layout/bProcess4"/>
    <dgm:cxn modelId="{50B0F442-75CB-1246-8A39-5C3A52516A1E}" type="presParOf" srcId="{B1D0A8DF-1A96-EB40-8047-6D10904A3735}" destId="{9DC32EB9-C87E-9043-BC39-915AFE9F869E}" srcOrd="0" destOrd="0" presId="urn:microsoft.com/office/officeart/2005/8/layout/bProcess4"/>
    <dgm:cxn modelId="{CB618576-5BF6-394C-842F-D3634FB3776B}" type="presParOf" srcId="{B1D0A8DF-1A96-EB40-8047-6D10904A3735}" destId="{1A16A9D8-0F41-064F-800A-01BB9494C67D}" srcOrd="1" destOrd="0" presId="urn:microsoft.com/office/officeart/2005/8/layout/bProcess4"/>
    <dgm:cxn modelId="{08FB7158-28E1-724C-89AA-79EABCEC5E78}" type="presParOf" srcId="{4E82A390-4540-174C-9412-B56991284498}" destId="{99E16CF1-DC79-FF46-B906-0C9CF4C0915E}" srcOrd="3" destOrd="0" presId="urn:microsoft.com/office/officeart/2005/8/layout/bProcess4"/>
    <dgm:cxn modelId="{EBD97608-6218-FA40-BC78-2ABD383CE7C6}" type="presParOf" srcId="{4E82A390-4540-174C-9412-B56991284498}" destId="{5EEB0654-511C-5643-A059-B791BF7EF6D3}" srcOrd="4" destOrd="0" presId="urn:microsoft.com/office/officeart/2005/8/layout/bProcess4"/>
    <dgm:cxn modelId="{9DC42725-5430-5047-94B6-5E609F21F51A}" type="presParOf" srcId="{5EEB0654-511C-5643-A059-B791BF7EF6D3}" destId="{F5A3E77A-B3FD-0541-88AC-C7AF05065F66}" srcOrd="0" destOrd="0" presId="urn:microsoft.com/office/officeart/2005/8/layout/bProcess4"/>
    <dgm:cxn modelId="{49AE2B91-21A6-4E4D-822E-143B040DF4D5}" type="presParOf" srcId="{5EEB0654-511C-5643-A059-B791BF7EF6D3}" destId="{0589E925-917F-A044-B97D-6651BAED4414}" srcOrd="1" destOrd="0" presId="urn:microsoft.com/office/officeart/2005/8/layout/bProcess4"/>
    <dgm:cxn modelId="{CD6C69D0-23AA-C548-96E5-1C00A7B04550}" type="presParOf" srcId="{4E82A390-4540-174C-9412-B56991284498}" destId="{A0AF63F9-8A00-8F4A-94E1-589A6079B13E}" srcOrd="5" destOrd="0" presId="urn:microsoft.com/office/officeart/2005/8/layout/bProcess4"/>
    <dgm:cxn modelId="{FACC52DF-1ABB-7E49-AD9E-EB99215130F0}" type="presParOf" srcId="{4E82A390-4540-174C-9412-B56991284498}" destId="{C47612C2-E7B9-D14F-AFFE-3E10949CFAA5}" srcOrd="6" destOrd="0" presId="urn:microsoft.com/office/officeart/2005/8/layout/bProcess4"/>
    <dgm:cxn modelId="{A0D92848-1936-8C43-9483-A2DDB528AEAD}" type="presParOf" srcId="{C47612C2-E7B9-D14F-AFFE-3E10949CFAA5}" destId="{E5F72F14-CC78-624D-9284-8CAD3736BDB9}" srcOrd="0" destOrd="0" presId="urn:microsoft.com/office/officeart/2005/8/layout/bProcess4"/>
    <dgm:cxn modelId="{6E1A93E6-C257-4F45-B7D4-93D81F990224}" type="presParOf" srcId="{C47612C2-E7B9-D14F-AFFE-3E10949CFAA5}" destId="{A2BDDCEB-835E-BF48-861D-3EBB66403C92}" srcOrd="1" destOrd="0" presId="urn:microsoft.com/office/officeart/2005/8/layout/bProcess4"/>
    <dgm:cxn modelId="{D7DBF50B-54AE-D54C-98D4-C12D2F81AA4D}" type="presParOf" srcId="{4E82A390-4540-174C-9412-B56991284498}" destId="{6178124C-FD1B-2545-953B-CF837B37E4DE}" srcOrd="7" destOrd="0" presId="urn:microsoft.com/office/officeart/2005/8/layout/bProcess4"/>
    <dgm:cxn modelId="{BA266690-7CE3-F349-A67C-517191ACC5BB}" type="presParOf" srcId="{4E82A390-4540-174C-9412-B56991284498}" destId="{523B3559-57ED-B340-8F78-9CC4D4275785}" srcOrd="8" destOrd="0" presId="urn:microsoft.com/office/officeart/2005/8/layout/bProcess4"/>
    <dgm:cxn modelId="{E9648689-41D1-1F40-8100-0664B310EA1B}" type="presParOf" srcId="{523B3559-57ED-B340-8F78-9CC4D4275785}" destId="{2CD9A799-BC1B-9649-9154-FB9B454B28A8}" srcOrd="0" destOrd="0" presId="urn:microsoft.com/office/officeart/2005/8/layout/bProcess4"/>
    <dgm:cxn modelId="{9796BCCD-C40C-1340-9683-0AD60029D90D}" type="presParOf" srcId="{523B3559-57ED-B340-8F78-9CC4D4275785}" destId="{8947C800-831E-8C4D-B2F8-A6E151251AF7}" srcOrd="1" destOrd="0" presId="urn:microsoft.com/office/officeart/2005/8/layout/bProcess4"/>
    <dgm:cxn modelId="{61313D0A-4FDF-4744-B463-D641FF6B506F}" type="presParOf" srcId="{4E82A390-4540-174C-9412-B56991284498}" destId="{837DEB7E-74C0-BB4E-A908-2A29BDEF7523}" srcOrd="9" destOrd="0" presId="urn:microsoft.com/office/officeart/2005/8/layout/bProcess4"/>
    <dgm:cxn modelId="{019B177D-5381-EC46-B517-FCE52CADE9C3}" type="presParOf" srcId="{4E82A390-4540-174C-9412-B56991284498}" destId="{8DB876C1-CA92-284D-8BB2-90F2A983BE37}" srcOrd="10" destOrd="0" presId="urn:microsoft.com/office/officeart/2005/8/layout/bProcess4"/>
    <dgm:cxn modelId="{294B8D42-60B0-2547-8A59-CCB1845EFC40}" type="presParOf" srcId="{8DB876C1-CA92-284D-8BB2-90F2A983BE37}" destId="{F11B59F3-24FC-2F43-B415-38040AF3FC51}" srcOrd="0" destOrd="0" presId="urn:microsoft.com/office/officeart/2005/8/layout/bProcess4"/>
    <dgm:cxn modelId="{DD58F164-4C65-A540-BB8C-27B8EC250307}" type="presParOf" srcId="{8DB876C1-CA92-284D-8BB2-90F2A983BE37}" destId="{1BBF3C9F-DC0D-D84A-BE3F-F3414793125F}"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667AA-AE5A-5449-A836-93361854F1BD}">
      <dsp:nvSpPr>
        <dsp:cNvPr id="0" name=""/>
        <dsp:cNvSpPr/>
      </dsp:nvSpPr>
      <dsp:spPr>
        <a:xfrm rot="5400000">
          <a:off x="740522" y="999737"/>
          <a:ext cx="1587861" cy="19201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AF3F22-DC0D-BC45-8161-905367886E8C}">
      <dsp:nvSpPr>
        <dsp:cNvPr id="0" name=""/>
        <dsp:cNvSpPr/>
      </dsp:nvSpPr>
      <dsp:spPr>
        <a:xfrm>
          <a:off x="644423" y="2940"/>
          <a:ext cx="2133508" cy="12801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API Response</a:t>
          </a:r>
        </a:p>
        <a:p>
          <a:pPr marL="0" lvl="0" indent="0" algn="ctr" defTabSz="1022350">
            <a:lnSpc>
              <a:spcPct val="90000"/>
            </a:lnSpc>
            <a:spcBef>
              <a:spcPct val="0"/>
            </a:spcBef>
            <a:spcAft>
              <a:spcPct val="35000"/>
            </a:spcAft>
            <a:buNone/>
          </a:pPr>
          <a:endParaRPr lang="en-US" sz="2300" kern="1200"/>
        </a:p>
      </dsp:txBody>
      <dsp:txXfrm>
        <a:off x="681916" y="40433"/>
        <a:ext cx="2058522" cy="1205119"/>
      </dsp:txXfrm>
    </dsp:sp>
    <dsp:sp modelId="{99E16CF1-DC79-FF46-B906-0C9CF4C0915E}">
      <dsp:nvSpPr>
        <dsp:cNvPr id="0" name=""/>
        <dsp:cNvSpPr/>
      </dsp:nvSpPr>
      <dsp:spPr>
        <a:xfrm rot="5400000">
          <a:off x="791333" y="2587599"/>
          <a:ext cx="1587861" cy="19201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16A9D8-0F41-064F-800A-01BB9494C67D}">
      <dsp:nvSpPr>
        <dsp:cNvPr id="0" name=""/>
        <dsp:cNvSpPr/>
      </dsp:nvSpPr>
      <dsp:spPr>
        <a:xfrm>
          <a:off x="644423" y="1603071"/>
          <a:ext cx="2133508" cy="12801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Pass to JSON File</a:t>
          </a:r>
        </a:p>
      </dsp:txBody>
      <dsp:txXfrm>
        <a:off x="681916" y="1640564"/>
        <a:ext cx="2058522" cy="1205119"/>
      </dsp:txXfrm>
    </dsp:sp>
    <dsp:sp modelId="{A0AF63F9-8A00-8F4A-94E1-589A6079B13E}">
      <dsp:nvSpPr>
        <dsp:cNvPr id="0" name=""/>
        <dsp:cNvSpPr/>
      </dsp:nvSpPr>
      <dsp:spPr>
        <a:xfrm rot="10722848">
          <a:off x="954213" y="3743120"/>
          <a:ext cx="4274360" cy="24708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589E925-917F-A044-B97D-6651BAED4414}">
      <dsp:nvSpPr>
        <dsp:cNvPr id="0" name=""/>
        <dsp:cNvSpPr/>
      </dsp:nvSpPr>
      <dsp:spPr>
        <a:xfrm>
          <a:off x="644423" y="3203203"/>
          <a:ext cx="2133508" cy="12801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Data Transformation</a:t>
          </a:r>
        </a:p>
      </dsp:txBody>
      <dsp:txXfrm>
        <a:off x="681916" y="3240696"/>
        <a:ext cx="2058522" cy="1205119"/>
      </dsp:txXfrm>
    </dsp:sp>
    <dsp:sp modelId="{6178124C-FD1B-2545-953B-CF837B37E4DE}">
      <dsp:nvSpPr>
        <dsp:cNvPr id="0" name=""/>
        <dsp:cNvSpPr/>
      </dsp:nvSpPr>
      <dsp:spPr>
        <a:xfrm rot="5413693">
          <a:off x="3597604" y="985997"/>
          <a:ext cx="1590815" cy="19201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BDDCEB-835E-BF48-861D-3EBB66403C92}">
      <dsp:nvSpPr>
        <dsp:cNvPr id="0" name=""/>
        <dsp:cNvSpPr/>
      </dsp:nvSpPr>
      <dsp:spPr>
        <a:xfrm>
          <a:off x="3488326" y="0"/>
          <a:ext cx="2133508" cy="12801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Export Data</a:t>
          </a:r>
        </a:p>
      </dsp:txBody>
      <dsp:txXfrm>
        <a:off x="3525819" y="37493"/>
        <a:ext cx="2058522" cy="1205119"/>
      </dsp:txXfrm>
    </dsp:sp>
    <dsp:sp modelId="{837DEB7E-74C0-BB4E-A908-2A29BDEF7523}">
      <dsp:nvSpPr>
        <dsp:cNvPr id="0" name=""/>
        <dsp:cNvSpPr/>
      </dsp:nvSpPr>
      <dsp:spPr>
        <a:xfrm rot="5338258">
          <a:off x="3624519" y="2604407"/>
          <a:ext cx="1597194" cy="19201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47C800-831E-8C4D-B2F8-A6E151251AF7}">
      <dsp:nvSpPr>
        <dsp:cNvPr id="0" name=""/>
        <dsp:cNvSpPr/>
      </dsp:nvSpPr>
      <dsp:spPr>
        <a:xfrm>
          <a:off x="3481989" y="1603071"/>
          <a:ext cx="2133508" cy="12801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Create and Filter a Data Frame</a:t>
          </a:r>
        </a:p>
      </dsp:txBody>
      <dsp:txXfrm>
        <a:off x="3519482" y="1640564"/>
        <a:ext cx="2058522" cy="1205119"/>
      </dsp:txXfrm>
    </dsp:sp>
    <dsp:sp modelId="{1BBF3C9F-DC0D-D84A-BE3F-F3414793125F}">
      <dsp:nvSpPr>
        <dsp:cNvPr id="0" name=""/>
        <dsp:cNvSpPr/>
      </dsp:nvSpPr>
      <dsp:spPr>
        <a:xfrm>
          <a:off x="3516808" y="3206143"/>
          <a:ext cx="2133508" cy="12801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Data Dictionary</a:t>
          </a:r>
        </a:p>
      </dsp:txBody>
      <dsp:txXfrm>
        <a:off x="3554301" y="3243636"/>
        <a:ext cx="2058522" cy="12051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667AA-AE5A-5449-A836-93361854F1BD}">
      <dsp:nvSpPr>
        <dsp:cNvPr id="0" name=""/>
        <dsp:cNvSpPr/>
      </dsp:nvSpPr>
      <dsp:spPr>
        <a:xfrm rot="5258530">
          <a:off x="1278117" y="927891"/>
          <a:ext cx="1375543" cy="197877"/>
        </a:xfrm>
        <a:prstGeom prst="rect">
          <a:avLst/>
        </a:prstGeom>
        <a:noFill/>
        <a:ln>
          <a:noFill/>
        </a:ln>
        <a:effectLst/>
      </dsp:spPr>
      <dsp:style>
        <a:lnRef idx="0">
          <a:scrgbClr r="0" g="0" b="0"/>
        </a:lnRef>
        <a:fillRef idx="1">
          <a:scrgbClr r="0" g="0" b="0"/>
        </a:fillRef>
        <a:effectRef idx="0">
          <a:scrgbClr r="0" g="0" b="0"/>
        </a:effectRef>
        <a:fontRef idx="minor">
          <a:schemeClr val="lt1"/>
        </a:fontRef>
      </dsp:style>
    </dsp:sp>
    <dsp:sp modelId="{4FAF3F22-DC0D-BC45-8161-905367886E8C}">
      <dsp:nvSpPr>
        <dsp:cNvPr id="0" name=""/>
        <dsp:cNvSpPr/>
      </dsp:nvSpPr>
      <dsp:spPr>
        <a:xfrm>
          <a:off x="1098681" y="38037"/>
          <a:ext cx="2198637" cy="13191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HTML Response</a:t>
          </a:r>
        </a:p>
      </dsp:txBody>
      <dsp:txXfrm>
        <a:off x="1137319" y="76675"/>
        <a:ext cx="2121361" cy="1241906"/>
      </dsp:txXfrm>
    </dsp:sp>
    <dsp:sp modelId="{99E16CF1-DC79-FF46-B906-0C9CF4C0915E}">
      <dsp:nvSpPr>
        <dsp:cNvPr id="0" name=""/>
        <dsp:cNvSpPr/>
      </dsp:nvSpPr>
      <dsp:spPr>
        <a:xfrm rot="5200523">
          <a:off x="1389279" y="2305923"/>
          <a:ext cx="1403084" cy="197877"/>
        </a:xfrm>
        <a:prstGeom prst="rect">
          <a:avLst/>
        </a:prstGeom>
        <a:noFill/>
        <a:ln>
          <a:noFill/>
        </a:ln>
        <a:effectLst/>
      </dsp:spPr>
      <dsp:style>
        <a:lnRef idx="0">
          <a:scrgbClr r="0" g="0" b="0"/>
        </a:lnRef>
        <a:fillRef idx="1">
          <a:scrgbClr r="0" g="0" b="0"/>
        </a:fillRef>
        <a:effectRef idx="0">
          <a:scrgbClr r="0" g="0" b="0"/>
        </a:effectRef>
        <a:fontRef idx="minor">
          <a:schemeClr val="lt1"/>
        </a:fontRef>
      </dsp:style>
    </dsp:sp>
    <dsp:sp modelId="{1A16A9D8-0F41-064F-800A-01BB9494C67D}">
      <dsp:nvSpPr>
        <dsp:cNvPr id="0" name=""/>
        <dsp:cNvSpPr/>
      </dsp:nvSpPr>
      <dsp:spPr>
        <a:xfrm>
          <a:off x="1158396" y="1415541"/>
          <a:ext cx="2198637" cy="13191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Pass to </a:t>
          </a:r>
          <a:r>
            <a:rPr lang="en-US" sz="2000" b="1" kern="1200" err="1"/>
            <a:t>BeautifulSoup</a:t>
          </a:r>
          <a:endParaRPr lang="en-US" sz="2000" kern="1200"/>
        </a:p>
      </dsp:txBody>
      <dsp:txXfrm>
        <a:off x="1197034" y="1454179"/>
        <a:ext cx="2121361" cy="1241906"/>
      </dsp:txXfrm>
    </dsp:sp>
    <dsp:sp modelId="{A0AF63F9-8A00-8F4A-94E1-589A6079B13E}">
      <dsp:nvSpPr>
        <dsp:cNvPr id="0" name=""/>
        <dsp:cNvSpPr/>
      </dsp:nvSpPr>
      <dsp:spPr>
        <a:xfrm rot="12621299">
          <a:off x="2811920" y="3630810"/>
          <a:ext cx="9629841" cy="254622"/>
        </a:xfrm>
        <a:prstGeom prst="rect">
          <a:avLst/>
        </a:prstGeom>
        <a:noFill/>
        <a:ln>
          <a:noFill/>
        </a:ln>
        <a:effectLst/>
      </dsp:spPr>
      <dsp:style>
        <a:lnRef idx="0">
          <a:scrgbClr r="0" g="0" b="0"/>
        </a:lnRef>
        <a:fillRef idx="1">
          <a:scrgbClr r="0" g="0" b="0"/>
        </a:fillRef>
        <a:effectRef idx="0">
          <a:scrgbClr r="0" g="0" b="0"/>
        </a:effectRef>
        <a:fontRef idx="minor">
          <a:schemeClr val="lt1"/>
        </a:fontRef>
      </dsp:style>
    </dsp:sp>
    <dsp:sp modelId="{0589E925-917F-A044-B97D-6651BAED4414}">
      <dsp:nvSpPr>
        <dsp:cNvPr id="0" name=""/>
        <dsp:cNvSpPr/>
      </dsp:nvSpPr>
      <dsp:spPr>
        <a:xfrm>
          <a:off x="1242890" y="2819389"/>
          <a:ext cx="2198637" cy="13191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Find all tables and Column names</a:t>
          </a:r>
        </a:p>
      </dsp:txBody>
      <dsp:txXfrm>
        <a:off x="1281528" y="2858027"/>
        <a:ext cx="2121361" cy="1241906"/>
      </dsp:txXfrm>
    </dsp:sp>
    <dsp:sp modelId="{6178124C-FD1B-2545-953B-CF837B37E4DE}">
      <dsp:nvSpPr>
        <dsp:cNvPr id="0" name=""/>
        <dsp:cNvSpPr/>
      </dsp:nvSpPr>
      <dsp:spPr>
        <a:xfrm rot="5406711">
          <a:off x="10629978" y="920749"/>
          <a:ext cx="1385385" cy="197877"/>
        </a:xfrm>
        <a:prstGeom prst="rect">
          <a:avLst/>
        </a:prstGeom>
        <a:noFill/>
        <a:ln>
          <a:noFill/>
        </a:ln>
        <a:effectLst/>
      </dsp:spPr>
      <dsp:style>
        <a:lnRef idx="0">
          <a:scrgbClr r="0" g="0" b="0"/>
        </a:lnRef>
        <a:fillRef idx="1">
          <a:scrgbClr r="0" g="0" b="0"/>
        </a:fillRef>
        <a:effectRef idx="0">
          <a:scrgbClr r="0" g="0" b="0"/>
        </a:effectRef>
        <a:fontRef idx="minor">
          <a:schemeClr val="lt1"/>
        </a:fontRef>
      </dsp:style>
    </dsp:sp>
    <dsp:sp modelId="{A2BDDCEB-835E-BF48-861D-3EBB66403C92}">
      <dsp:nvSpPr>
        <dsp:cNvPr id="0" name=""/>
        <dsp:cNvSpPr/>
      </dsp:nvSpPr>
      <dsp:spPr>
        <a:xfrm>
          <a:off x="10467495" y="38037"/>
          <a:ext cx="2198637" cy="13191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Create a dictionary and add data to the keys</a:t>
          </a:r>
        </a:p>
      </dsp:txBody>
      <dsp:txXfrm>
        <a:off x="10506133" y="76675"/>
        <a:ext cx="2121361" cy="1241906"/>
      </dsp:txXfrm>
    </dsp:sp>
    <dsp:sp modelId="{837DEB7E-74C0-BB4E-A908-2A29BDEF7523}">
      <dsp:nvSpPr>
        <dsp:cNvPr id="0" name=""/>
        <dsp:cNvSpPr/>
      </dsp:nvSpPr>
      <dsp:spPr>
        <a:xfrm rot="5393315">
          <a:off x="10643724" y="2327703"/>
          <a:ext cx="1390741" cy="197877"/>
        </a:xfrm>
        <a:prstGeom prst="rect">
          <a:avLst/>
        </a:prstGeom>
        <a:noFill/>
        <a:ln>
          <a:noFill/>
        </a:ln>
        <a:effectLst/>
      </dsp:spPr>
      <dsp:style>
        <a:lnRef idx="0">
          <a:scrgbClr r="0" g="0" b="0"/>
        </a:lnRef>
        <a:fillRef idx="1">
          <a:scrgbClr r="0" g="0" b="0"/>
        </a:fillRef>
        <a:effectRef idx="0">
          <a:scrgbClr r="0" g="0" b="0"/>
        </a:effectRef>
        <a:fontRef idx="minor">
          <a:schemeClr val="lt1"/>
        </a:fontRef>
      </dsp:style>
    </dsp:sp>
    <dsp:sp modelId="{8947C800-831E-8C4D-B2F8-A6E151251AF7}">
      <dsp:nvSpPr>
        <dsp:cNvPr id="0" name=""/>
        <dsp:cNvSpPr/>
      </dsp:nvSpPr>
      <dsp:spPr>
        <a:xfrm>
          <a:off x="10464790" y="1429670"/>
          <a:ext cx="2198637" cy="13191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Create and Filter a Data Frame</a:t>
          </a:r>
        </a:p>
      </dsp:txBody>
      <dsp:txXfrm>
        <a:off x="10503428" y="1468308"/>
        <a:ext cx="2121361" cy="1241906"/>
      </dsp:txXfrm>
    </dsp:sp>
    <dsp:sp modelId="{1BBF3C9F-DC0D-D84A-BE3F-F3414793125F}">
      <dsp:nvSpPr>
        <dsp:cNvPr id="0" name=""/>
        <dsp:cNvSpPr/>
      </dsp:nvSpPr>
      <dsp:spPr>
        <a:xfrm>
          <a:off x="10467495" y="2826658"/>
          <a:ext cx="2198637" cy="13191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Export to File</a:t>
          </a:r>
        </a:p>
      </dsp:txBody>
      <dsp:txXfrm>
        <a:off x="10506133" y="2865296"/>
        <a:ext cx="2121361" cy="124190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11/26/2024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405365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840060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890498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717524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1304926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675199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895432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9D979-672F-6CF2-05C0-3DDDB86DA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667818-CE02-1C7A-5FF3-D1301FB03E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61D1B3-277B-D245-8544-112614B9261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26A260D-664A-AA88-BFE5-E314963B3123}"/>
              </a:ext>
            </a:extLst>
          </p:cNvPr>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129968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91064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853883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853837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80428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0185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10.png"/><Relationship Id="rId18" Type="http://schemas.openxmlformats.org/officeDocument/2006/relationships/image" Target="../media/image15.svg"/><Relationship Id="rId3" Type="http://schemas.openxmlformats.org/officeDocument/2006/relationships/hyperlink" Target="https://github.com/Pniel56/Python-Capstone" TargetMode="External"/><Relationship Id="rId21" Type="http://schemas.openxmlformats.org/officeDocument/2006/relationships/image" Target="../media/image18.png"/><Relationship Id="rId7" Type="http://schemas.openxmlformats.org/officeDocument/2006/relationships/diagramColors" Target="../diagrams/colors2.xml"/><Relationship Id="rId12" Type="http://schemas.openxmlformats.org/officeDocument/2006/relationships/image" Target="../media/image9.svg"/><Relationship Id="rId17" Type="http://schemas.openxmlformats.org/officeDocument/2006/relationships/image" Target="../media/image14.png"/><Relationship Id="rId2" Type="http://schemas.openxmlformats.org/officeDocument/2006/relationships/image" Target="../media/image3.jpeg"/><Relationship Id="rId16" Type="http://schemas.openxmlformats.org/officeDocument/2006/relationships/image" Target="../media/image13.svg"/><Relationship Id="rId20" Type="http://schemas.openxmlformats.org/officeDocument/2006/relationships/image" Target="../media/image17.svg"/><Relationship Id="rId1" Type="http://schemas.openxmlformats.org/officeDocument/2006/relationships/slideLayout" Target="../slideLayouts/slideLayout1.xml"/><Relationship Id="rId6" Type="http://schemas.openxmlformats.org/officeDocument/2006/relationships/diagramQuickStyle" Target="../diagrams/quickStyle2.xml"/><Relationship Id="rId11" Type="http://schemas.openxmlformats.org/officeDocument/2006/relationships/image" Target="../media/image8.png"/><Relationship Id="rId5" Type="http://schemas.openxmlformats.org/officeDocument/2006/relationships/diagramLayout" Target="../diagrams/layout2.xml"/><Relationship Id="rId15" Type="http://schemas.openxmlformats.org/officeDocument/2006/relationships/image" Target="../media/image12.png"/><Relationship Id="rId10" Type="http://schemas.openxmlformats.org/officeDocument/2006/relationships/image" Target="../media/image7.svg"/><Relationship Id="rId19" Type="http://schemas.openxmlformats.org/officeDocument/2006/relationships/image" Target="../media/image16.png"/><Relationship Id="rId4" Type="http://schemas.openxmlformats.org/officeDocument/2006/relationships/diagramData" Target="../diagrams/data2.xml"/><Relationship Id="rId9" Type="http://schemas.openxmlformats.org/officeDocument/2006/relationships/image" Target="../media/image6.png"/><Relationship Id="rId14" Type="http://schemas.openxmlformats.org/officeDocument/2006/relationships/image" Target="../media/image11.sv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github.com/Pniel56/Python-Capstone" TargetMode="Externa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github.com/Pniel56/Python-Capston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hyperlink" Target="https://github.com/Pniel56/Python-Capston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Pniel56/Python-Capston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hyperlink" Target="https://github.com/Pniel56/Python-Capston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github.com/Pniel56/Python-Capston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github.com/Pniel56/Python-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api.spacexdata.com/v4/" TargetMode="Externa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github.com/Pniel56/Python-Capstone" TargetMode="External"/><Relationship Id="rId7" Type="http://schemas.openxmlformats.org/officeDocument/2006/relationships/diagramQuickStyle" Target="../diagrams/quickStyle1.xml"/><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pn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783849" y="4602601"/>
            <a:ext cx="5173587" cy="523220"/>
          </a:xfrm>
          <a:prstGeom prst="rect">
            <a:avLst/>
          </a:prstGeom>
          <a:noFill/>
        </p:spPr>
        <p:txBody>
          <a:bodyPr wrap="square" lIns="91440" tIns="45720" rIns="91440" bIns="45720" rtlCol="0" anchor="t">
            <a:spAutoFit/>
          </a:bodyPr>
          <a:lstStyle/>
          <a:p>
            <a:r>
              <a:rPr lang="en-US" sz="2800">
                <a:solidFill>
                  <a:schemeClr val="bg2"/>
                </a:solidFill>
                <a:latin typeface="Abadi"/>
                <a:ea typeface="SF Pro" pitchFamily="2" charset="0"/>
                <a:cs typeface="SF Pro" pitchFamily="2" charset="0"/>
              </a:rPr>
              <a:t>Paul Nielsen - </a:t>
            </a:r>
            <a:r>
              <a:rPr lang="en-US" sz="2800">
                <a:solidFill>
                  <a:schemeClr val="bg2"/>
                </a:solidFill>
                <a:latin typeface="Abadi" panose="020B0604020104020204" pitchFamily="34" charset="0"/>
                <a:ea typeface="SF Pro" pitchFamily="2" charset="0"/>
                <a:cs typeface="SF Pro" pitchFamily="2" charset="0"/>
              </a:rPr>
              <a:t>11/26/2024</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a:extLst>
            <a:ext uri="{FF2B5EF4-FFF2-40B4-BE49-F238E27FC236}">
              <a16:creationId xmlns:a16="http://schemas.microsoft.com/office/drawing/2014/main" id="{AAF9EAB9-64C8-5608-C03A-FB37E85F0CA3}"/>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B660ED8-4547-DC85-916B-D86004F4D687}"/>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F3E280E9-48D0-A936-DAEF-23424A9EB78E}"/>
              </a:ext>
            </a:extLst>
          </p:cNvPr>
          <p:cNvSpPr>
            <a:spLocks noGrp="1"/>
          </p:cNvSpPr>
          <p:nvPr>
            <p:ph type="body" sz="half" idx="4294967295"/>
          </p:nvPr>
        </p:nvSpPr>
        <p:spPr>
          <a:xfrm>
            <a:off x="0" y="1405467"/>
            <a:ext cx="5785788" cy="5452533"/>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GitHub URL of the completed SpaceX project is </a:t>
            </a:r>
            <a:r>
              <a:rPr lang="en-US" sz="2200">
                <a:solidFill>
                  <a:schemeClr val="accent3">
                    <a:lumMod val="25000"/>
                  </a:schemeClr>
                </a:solidFill>
                <a:latin typeface="Abadi" panose="020B0604020104020204" pitchFamily="34" charset="0"/>
                <a:hlinkClick r:id="rId3"/>
              </a:rPr>
              <a:t>here.</a:t>
            </a:r>
            <a:endParaRPr lang="en-US" sz="2200">
              <a:solidFill>
                <a:schemeClr val="accent3">
                  <a:lumMod val="25000"/>
                </a:schemeClr>
              </a:solidFill>
              <a:latin typeface="Abadi" panose="020B0604020104020204" pitchFamily="34" charset="0"/>
            </a:endParaRPr>
          </a:p>
          <a:p>
            <a:endParaRPr lang="en-US"/>
          </a:p>
          <a:p>
            <a:endParaRPr lang="en-US"/>
          </a:p>
        </p:txBody>
      </p:sp>
      <p:sp>
        <p:nvSpPr>
          <p:cNvPr id="4" name="Title 1">
            <a:extLst>
              <a:ext uri="{FF2B5EF4-FFF2-40B4-BE49-F238E27FC236}">
                <a16:creationId xmlns:a16="http://schemas.microsoft.com/office/drawing/2014/main" id="{7305406F-0D9C-0C27-847E-A66318198B94}"/>
              </a:ext>
            </a:extLst>
          </p:cNvPr>
          <p:cNvSpPr txBox="1"/>
          <p:nvPr/>
        </p:nvSpPr>
        <p:spPr>
          <a:xfrm>
            <a:off x="346677" y="42112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graphicFrame>
        <p:nvGraphicFramePr>
          <p:cNvPr id="7" name="Diagram 6">
            <a:extLst>
              <a:ext uri="{FF2B5EF4-FFF2-40B4-BE49-F238E27FC236}">
                <a16:creationId xmlns:a16="http://schemas.microsoft.com/office/drawing/2014/main" id="{D4E6B722-6C36-C7D6-346E-DD1BD8782993}"/>
              </a:ext>
            </a:extLst>
          </p:cNvPr>
          <p:cNvGraphicFramePr/>
          <p:nvPr>
            <p:extLst>
              <p:ext uri="{D42A27DB-BD31-4B8C-83A1-F6EECF244321}">
                <p14:modId xmlns:p14="http://schemas.microsoft.com/office/powerpoint/2010/main" val="169466684"/>
              </p:ext>
            </p:extLst>
          </p:nvPr>
        </p:nvGraphicFramePr>
        <p:xfrm>
          <a:off x="-474133" y="1405468"/>
          <a:ext cx="12666133" cy="46201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Graphic 12" descr="Badge 6 outline">
            <a:extLst>
              <a:ext uri="{FF2B5EF4-FFF2-40B4-BE49-F238E27FC236}">
                <a16:creationId xmlns:a16="http://schemas.microsoft.com/office/drawing/2014/main" id="{B08AC563-8BB8-E32C-4A4B-204699832C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36505" y="1717268"/>
            <a:ext cx="699067" cy="699067"/>
          </a:xfrm>
          <a:prstGeom prst="rect">
            <a:avLst/>
          </a:prstGeom>
        </p:spPr>
      </p:pic>
      <p:pic>
        <p:nvPicPr>
          <p:cNvPr id="15" name="Graphic 14" descr="Badge 5 outline">
            <a:extLst>
              <a:ext uri="{FF2B5EF4-FFF2-40B4-BE49-F238E27FC236}">
                <a16:creationId xmlns:a16="http://schemas.microsoft.com/office/drawing/2014/main" id="{F6A82036-2709-66D9-3495-3EAC02BAB6D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46396" y="3197929"/>
            <a:ext cx="699067" cy="699068"/>
          </a:xfrm>
          <a:prstGeom prst="rect">
            <a:avLst/>
          </a:prstGeom>
        </p:spPr>
      </p:pic>
      <p:pic>
        <p:nvPicPr>
          <p:cNvPr id="17" name="Graphic 16" descr="Badge 4 outline">
            <a:extLst>
              <a:ext uri="{FF2B5EF4-FFF2-40B4-BE49-F238E27FC236}">
                <a16:creationId xmlns:a16="http://schemas.microsoft.com/office/drawing/2014/main" id="{A066CEEE-A2D1-966E-5A9C-BC5E48F90ED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5400000" flipV="1">
            <a:off x="9339032" y="4542457"/>
            <a:ext cx="699067" cy="705786"/>
          </a:xfrm>
          <a:prstGeom prst="rect">
            <a:avLst/>
          </a:prstGeom>
        </p:spPr>
      </p:pic>
      <p:pic>
        <p:nvPicPr>
          <p:cNvPr id="19" name="Graphic 18" descr="Badge 3 outline">
            <a:extLst>
              <a:ext uri="{FF2B5EF4-FFF2-40B4-BE49-F238E27FC236}">
                <a16:creationId xmlns:a16="http://schemas.microsoft.com/office/drawing/2014/main" id="{A62A707F-703E-5089-FB92-F09F7BAD178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V="1">
            <a:off x="43602" y="4545809"/>
            <a:ext cx="699067" cy="699067"/>
          </a:xfrm>
          <a:prstGeom prst="rect">
            <a:avLst/>
          </a:prstGeom>
        </p:spPr>
      </p:pic>
      <p:pic>
        <p:nvPicPr>
          <p:cNvPr id="21" name="Graphic 20" descr="Badge 1 outline">
            <a:extLst>
              <a:ext uri="{FF2B5EF4-FFF2-40B4-BE49-F238E27FC236}">
                <a16:creationId xmlns:a16="http://schemas.microsoft.com/office/drawing/2014/main" id="{190C2A36-9F36-CBD6-A689-03F355C5989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0800000" flipH="1" flipV="1">
            <a:off x="-65333" y="1675639"/>
            <a:ext cx="699065" cy="754289"/>
          </a:xfrm>
          <a:prstGeom prst="rect">
            <a:avLst/>
          </a:prstGeom>
        </p:spPr>
      </p:pic>
      <p:pic>
        <p:nvPicPr>
          <p:cNvPr id="23" name="Graphic 22" descr="Badge outline">
            <a:extLst>
              <a:ext uri="{FF2B5EF4-FFF2-40B4-BE49-F238E27FC236}">
                <a16:creationId xmlns:a16="http://schemas.microsoft.com/office/drawing/2014/main" id="{998A1239-E91C-93CF-9ED5-2212BC13E4B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744" y="3102463"/>
            <a:ext cx="699067" cy="699068"/>
          </a:xfrm>
          <a:prstGeom prst="rect">
            <a:avLst/>
          </a:prstGeom>
        </p:spPr>
      </p:pic>
      <p:pic>
        <p:nvPicPr>
          <p:cNvPr id="24" name="Picture 23">
            <a:extLst>
              <a:ext uri="{FF2B5EF4-FFF2-40B4-BE49-F238E27FC236}">
                <a16:creationId xmlns:a16="http://schemas.microsoft.com/office/drawing/2014/main" id="{1405277B-828B-8B36-6981-C5CEB9379C63}"/>
              </a:ext>
            </a:extLst>
          </p:cNvPr>
          <p:cNvPicPr>
            <a:picLocks noChangeAspect="1"/>
          </p:cNvPicPr>
          <p:nvPr/>
        </p:nvPicPr>
        <p:blipFill>
          <a:blip r:embed="rId21"/>
          <a:stretch>
            <a:fillRect/>
          </a:stretch>
        </p:blipFill>
        <p:spPr>
          <a:xfrm>
            <a:off x="2980912" y="1405466"/>
            <a:ext cx="6368837" cy="4620107"/>
          </a:xfrm>
          <a:prstGeom prst="rect">
            <a:avLst/>
          </a:prstGeom>
        </p:spPr>
      </p:pic>
    </p:spTree>
    <p:extLst>
      <p:ext uri="{BB962C8B-B14F-4D97-AF65-F5344CB8AC3E}">
        <p14:creationId xmlns:p14="http://schemas.microsoft.com/office/powerpoint/2010/main" val="2063593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211211" y="1087698"/>
            <a:ext cx="6443589" cy="5770301"/>
          </a:xfrm>
          <a:prstGeom prst="rect">
            <a:avLst/>
          </a:prstGeom>
        </p:spPr>
        <p:txBody>
          <a:bodyPr/>
          <a:lstStyle/>
          <a:p>
            <a:pPr marL="0" indent="0">
              <a:buNone/>
            </a:pPr>
            <a:r>
              <a:rPr lang="en-US" sz="2200">
                <a:solidFill>
                  <a:schemeClr val="accent3">
                    <a:lumMod val="25000"/>
                  </a:schemeClr>
                </a:solidFill>
                <a:latin typeface="Abadi" panose="020B0604020104020204" pitchFamily="34" charset="0"/>
              </a:rPr>
              <a:t>Definition: </a:t>
            </a:r>
            <a:r>
              <a:rPr lang="en-US" sz="2200" b="1">
                <a:solidFill>
                  <a:schemeClr val="accent3">
                    <a:lumMod val="25000"/>
                  </a:schemeClr>
                </a:solidFill>
                <a:latin typeface="Abadi" panose="020B0604020104020204" pitchFamily="34" charset="0"/>
              </a:rPr>
              <a:t>Data wrangling is the process of cleaning and unifying messy datasets for easy access and Exploratory Data Analysis (EDA).</a:t>
            </a:r>
          </a:p>
          <a:p>
            <a:pPr marL="0" indent="0">
              <a:buNone/>
            </a:pPr>
            <a:r>
              <a:rPr lang="en-US" sz="2200" b="1">
                <a:solidFill>
                  <a:schemeClr val="accent3">
                    <a:lumMod val="25000"/>
                  </a:schemeClr>
                </a:solidFill>
                <a:latin typeface="Abadi" panose="020B0604020104020204" pitchFamily="34" charset="0"/>
              </a:rPr>
              <a:t>In our analysis of Falcon 9 launch records, we used </a:t>
            </a:r>
            <a:r>
              <a:rPr lang="en-US" sz="2200" b="1" err="1">
                <a:solidFill>
                  <a:schemeClr val="accent3">
                    <a:lumMod val="25000"/>
                  </a:schemeClr>
                </a:solidFill>
                <a:latin typeface="Abadi" panose="020B0604020104020204" pitchFamily="34" charset="0"/>
              </a:rPr>
              <a:t>BeautifulSoup</a:t>
            </a:r>
            <a:r>
              <a:rPr lang="en-US" sz="2200" b="1">
                <a:solidFill>
                  <a:schemeClr val="accent3">
                    <a:lumMod val="25000"/>
                  </a:schemeClr>
                </a:solidFill>
                <a:latin typeface="Abadi" panose="020B0604020104020204" pitchFamily="34" charset="0"/>
              </a:rPr>
              <a:t> for web scraping to extract data from an HTML table and converted it into a pandas </a:t>
            </a:r>
            <a:r>
              <a:rPr lang="en-US" sz="2200" b="1" err="1">
                <a:solidFill>
                  <a:schemeClr val="accent3">
                    <a:lumMod val="25000"/>
                  </a:schemeClr>
                </a:solidFill>
                <a:latin typeface="Abadi" panose="020B0604020104020204" pitchFamily="34" charset="0"/>
              </a:rPr>
              <a:t>DataFrame</a:t>
            </a:r>
            <a:r>
              <a:rPr lang="en-US" sz="2200" b="1">
                <a:solidFill>
                  <a:schemeClr val="accent3">
                    <a:lumMod val="25000"/>
                  </a:schemeClr>
                </a:solidFill>
                <a:latin typeface="Abadi" panose="020B0604020104020204" pitchFamily="34" charset="0"/>
              </a:rPr>
              <a:t>. We categorized mission outcomes as follows:</a:t>
            </a:r>
          </a:p>
          <a:p>
            <a:pPr lvl="1"/>
            <a:r>
              <a:rPr lang="en-US" sz="1800" b="1">
                <a:solidFill>
                  <a:schemeClr val="accent3">
                    <a:lumMod val="25000"/>
                  </a:schemeClr>
                </a:solidFill>
                <a:latin typeface="Abadi" panose="020B0604020104020204" pitchFamily="34" charset="0"/>
              </a:rPr>
              <a:t>Successful Missions True Ocean, True RTLS, True ASDS</a:t>
            </a:r>
          </a:p>
          <a:p>
            <a:pPr lvl="1"/>
            <a:r>
              <a:rPr lang="en-US" sz="1800" b="1">
                <a:solidFill>
                  <a:schemeClr val="accent3">
                    <a:lumMod val="25000"/>
                  </a:schemeClr>
                </a:solidFill>
                <a:latin typeface="Abadi" panose="020B0604020104020204" pitchFamily="34" charset="0"/>
              </a:rPr>
              <a:t>Failed Missions: False Ocean, False RTLS, False ASDS</a:t>
            </a:r>
            <a:endParaRPr lang="en-US" sz="2200" b="1">
              <a:solidFill>
                <a:schemeClr val="accent3">
                  <a:lumMod val="25000"/>
                </a:schemeClr>
              </a:solidFill>
              <a:latin typeface="Abadi" panose="020B0604020104020204" pitchFamily="34" charset="0"/>
            </a:endParaRPr>
          </a:p>
          <a:p>
            <a:pPr marL="0" indent="0">
              <a:buNone/>
            </a:pPr>
            <a:r>
              <a:rPr lang="en-US" sz="2200" b="1">
                <a:solidFill>
                  <a:schemeClr val="accent3">
                    <a:lumMod val="25000"/>
                  </a:schemeClr>
                </a:solidFill>
                <a:latin typeface="Abadi" panose="020B0604020104020204" pitchFamily="34" charset="0"/>
              </a:rPr>
              <a:t>We transformed these into categorical variables, assigning **1** for success and **0** for failure. Next, we calculated the number of launches per site and analyzed mission outcomes by orbit type. We also created a landing outcome label to facilitate further analysis and visualization. Finally, the cleaned dataset was exported to a CSV file for future use.</a:t>
            </a:r>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pic>
        <p:nvPicPr>
          <p:cNvPr id="2" name="Picture 1">
            <a:extLst>
              <a:ext uri="{FF2B5EF4-FFF2-40B4-BE49-F238E27FC236}">
                <a16:creationId xmlns:a16="http://schemas.microsoft.com/office/drawing/2014/main" id="{4346D56F-CB44-88B2-B6BE-CA5C59E32C03}"/>
              </a:ext>
            </a:extLst>
          </p:cNvPr>
          <p:cNvPicPr>
            <a:picLocks noChangeAspect="1"/>
          </p:cNvPicPr>
          <p:nvPr/>
        </p:nvPicPr>
        <p:blipFill>
          <a:blip r:embed="rId4"/>
          <a:stretch>
            <a:fillRect/>
          </a:stretch>
        </p:blipFill>
        <p:spPr>
          <a:xfrm>
            <a:off x="6555771" y="1087697"/>
            <a:ext cx="5701055" cy="4229370"/>
          </a:xfrm>
          <a:prstGeom prst="rect">
            <a:avLst/>
          </a:prstGeom>
        </p:spPr>
      </p:pic>
      <p:sp>
        <p:nvSpPr>
          <p:cNvPr id="3" name="TextBox 2">
            <a:extLst>
              <a:ext uri="{FF2B5EF4-FFF2-40B4-BE49-F238E27FC236}">
                <a16:creationId xmlns:a16="http://schemas.microsoft.com/office/drawing/2014/main" id="{F1E9EB31-17CB-16DC-9A20-B7D67A98F8A8}"/>
              </a:ext>
            </a:extLst>
          </p:cNvPr>
          <p:cNvSpPr txBox="1"/>
          <p:nvPr/>
        </p:nvSpPr>
        <p:spPr>
          <a:xfrm>
            <a:off x="7196666" y="6011333"/>
            <a:ext cx="4995333" cy="923330"/>
          </a:xfrm>
          <a:prstGeom prst="rect">
            <a:avLst/>
          </a:prstGeom>
          <a:noFill/>
        </p:spPr>
        <p:txBody>
          <a:bodyPr wrap="square" rtlCol="0">
            <a:spAutoFit/>
          </a:bodyPr>
          <a:lstStyle/>
          <a:p>
            <a:r>
              <a:rPr lang="en-US" sz="1800">
                <a:solidFill>
                  <a:schemeClr val="accent3">
                    <a:lumMod val="25000"/>
                  </a:schemeClr>
                </a:solidFill>
                <a:latin typeface="Abadi" panose="020B0604020104020204" pitchFamily="34" charset="0"/>
              </a:rPr>
              <a:t>The GitHub URL of the completed SpaceX project is </a:t>
            </a:r>
            <a:r>
              <a:rPr lang="en-US" sz="1800">
                <a:solidFill>
                  <a:schemeClr val="accent3">
                    <a:lumMod val="25000"/>
                  </a:schemeClr>
                </a:solidFill>
                <a:latin typeface="Abadi" panose="020B0604020104020204" pitchFamily="34" charset="0"/>
                <a:hlinkClick r:id="rId5"/>
              </a:rPr>
              <a:t>here.</a:t>
            </a:r>
            <a:endParaRPr lang="en-US" sz="1800">
              <a:solidFill>
                <a:schemeClr val="accent3">
                  <a:lumMod val="25000"/>
                </a:schemeClr>
              </a:solidFill>
              <a:latin typeface="Abadi" panose="020B0604020104020204" pitchFamily="34" charset="0"/>
            </a:endParaRPr>
          </a:p>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41067" y="6480387"/>
            <a:ext cx="5350933" cy="549049"/>
          </a:xfrm>
        </p:spPr>
        <p:txBody>
          <a:bodyPr/>
          <a:lstStyle/>
          <a:p>
            <a:pPr algn="l">
              <a:lnSpc>
                <a:spcPct val="100000"/>
              </a:lnSpc>
              <a:spcBef>
                <a:spcPts val="1400"/>
              </a:spcBef>
            </a:pPr>
            <a:r>
              <a:rPr lang="en-US" sz="1600">
                <a:solidFill>
                  <a:schemeClr val="accent3">
                    <a:lumMod val="25000"/>
                  </a:schemeClr>
                </a:solidFill>
                <a:latin typeface="Abadi" panose="020B0604020104020204" pitchFamily="34" charset="0"/>
              </a:rPr>
              <a:t>The GitHub URL of the completed SpaceX project is </a:t>
            </a:r>
            <a:r>
              <a:rPr lang="en-US" sz="1600">
                <a:solidFill>
                  <a:schemeClr val="accent3">
                    <a:lumMod val="25000"/>
                  </a:schemeClr>
                </a:solidFill>
                <a:latin typeface="Abadi" panose="020B0604020104020204" pitchFamily="34" charset="0"/>
                <a:hlinkClick r:id="rId4"/>
              </a:rPr>
              <a:t>here.</a:t>
            </a:r>
            <a:endParaRPr lang="en-US" sz="1600">
              <a:solidFill>
                <a:schemeClr val="accent3">
                  <a:lumMod val="25000"/>
                </a:schemeClr>
              </a:solidFill>
              <a:latin typeface="Abadi" panose="020B0604020104020204" pitchFamily="34" charset="0"/>
            </a:endParaRPr>
          </a:p>
        </p:txBody>
      </p:sp>
      <p:sp>
        <p:nvSpPr>
          <p:cNvPr id="5" name="Content Placeholder 4"/>
          <p:cNvSpPr>
            <a:spLocks noGrp="1"/>
          </p:cNvSpPr>
          <p:nvPr>
            <p:ph idx="4294967295"/>
          </p:nvPr>
        </p:nvSpPr>
        <p:spPr>
          <a:xfrm>
            <a:off x="0" y="656910"/>
            <a:ext cx="6841067" cy="6044826"/>
          </a:xfrm>
          <a:prstGeom prst="rect">
            <a:avLst/>
          </a:prstGeom>
        </p:spPr>
        <p:txBody>
          <a:bodyPr lIns="91440" tIns="45720" rIns="91440" bIns="45720" anchor="t"/>
          <a:lstStyle/>
          <a:p>
            <a:pPr marL="0" indent="0">
              <a:buNone/>
            </a:pPr>
            <a:r>
              <a:rPr lang="en-US" sz="1600"/>
              <a:t>In our exploratory data analysis (EDA), we utilized various visualization techniques to uncover relationships and trends within the Falcon 9 launch data. The following scatter plots were created:</a:t>
            </a:r>
          </a:p>
          <a:p>
            <a:pPr lvl="1"/>
            <a:r>
              <a:rPr lang="en-US" sz="1600"/>
              <a:t>Flight Number vs. Payload Mass</a:t>
            </a:r>
          </a:p>
          <a:p>
            <a:pPr lvl="1"/>
            <a:r>
              <a:rPr lang="en-US" sz="1600"/>
              <a:t>Flight Number vs. Launch Site</a:t>
            </a:r>
          </a:p>
          <a:p>
            <a:pPr lvl="1"/>
            <a:r>
              <a:rPr lang="en-US" sz="1600"/>
              <a:t>Payload vs. Launch Site</a:t>
            </a:r>
          </a:p>
          <a:p>
            <a:pPr lvl="1"/>
            <a:r>
              <a:rPr lang="en-US" sz="1600"/>
              <a:t>Orbit vs. Flight Number</a:t>
            </a:r>
          </a:p>
          <a:p>
            <a:pPr lvl="1"/>
            <a:r>
              <a:rPr lang="en-US" sz="1600"/>
              <a:t>Payload vs. Orbit Type</a:t>
            </a:r>
          </a:p>
          <a:p>
            <a:pPr lvl="1"/>
            <a:r>
              <a:rPr lang="en-US" sz="1600"/>
              <a:t>Orbit vs. Payload Mass</a:t>
            </a:r>
          </a:p>
          <a:p>
            <a:r>
              <a:rPr lang="en-US" sz="1600"/>
              <a:t>Tools used:</a:t>
            </a:r>
          </a:p>
          <a:p>
            <a:pPr lvl="1"/>
            <a:r>
              <a:rPr lang="en-US" sz="1600" b="1"/>
              <a:t>Scatter plots</a:t>
            </a:r>
            <a:r>
              <a:rPr lang="en-US" sz="1600"/>
              <a:t> are effective for illustrating the correlation between two variables, allowing us to observe patterns in the data. </a:t>
            </a:r>
          </a:p>
          <a:p>
            <a:pPr lvl="1"/>
            <a:r>
              <a:rPr lang="en-US" sz="1600" b="1"/>
              <a:t>Bar Graphs</a:t>
            </a:r>
            <a:r>
              <a:rPr lang="en-US" sz="1600"/>
              <a:t>: Used to compare success rates across different orbit types, illustrating the relationship between numeric and categorical variables.</a:t>
            </a:r>
          </a:p>
          <a:p>
            <a:pPr lvl="1"/>
            <a:r>
              <a:rPr lang="en-US" sz="1600" b="1"/>
              <a:t>Line Graphs</a:t>
            </a:r>
            <a:r>
              <a:rPr lang="en-US" sz="1600"/>
              <a:t>: Showcased the success rate over the years, highlighting trends and enabling predictions for future launches.</a:t>
            </a:r>
          </a:p>
          <a:p>
            <a:r>
              <a:rPr lang="en-US" sz="1600"/>
              <a:t>Visualizations</a:t>
            </a:r>
          </a:p>
          <a:p>
            <a:pPr lvl="1"/>
            <a:r>
              <a:rPr lang="en-US" sz="1600"/>
              <a:t>The correlation between flight numbers and launch sites.</a:t>
            </a:r>
          </a:p>
          <a:p>
            <a:pPr lvl="1"/>
            <a:r>
              <a:rPr lang="en-US" sz="1600"/>
              <a:t>The impact of payload on launch sites.</a:t>
            </a:r>
          </a:p>
          <a:p>
            <a:pPr lvl="1"/>
            <a:r>
              <a:rPr lang="en-US" sz="1600"/>
              <a:t>Success rates by orbit type.</a:t>
            </a:r>
          </a:p>
          <a:p>
            <a:pPr lvl="1"/>
            <a:r>
              <a:rPr lang="en-US" sz="1600"/>
              <a:t>Yearly trends in launch success.</a:t>
            </a:r>
          </a:p>
          <a:p>
            <a:pPr lvl="1"/>
            <a:r>
              <a:rPr lang="en-US" sz="1600"/>
              <a:t>These insights enhance our understanding of the data and inform future analyses and predictions.</a:t>
            </a:r>
          </a:p>
          <a:p>
            <a:pPr marL="0" indent="0">
              <a:buNone/>
            </a:pPr>
            <a:endParaRPr lang="en-US" sz="1600"/>
          </a:p>
        </p:txBody>
      </p:sp>
      <p:sp>
        <p:nvSpPr>
          <p:cNvPr id="3" name="Title 1"/>
          <p:cNvSpPr txBox="1"/>
          <p:nvPr/>
        </p:nvSpPr>
        <p:spPr>
          <a:xfrm>
            <a:off x="363611" y="15626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pic>
        <p:nvPicPr>
          <p:cNvPr id="2" name="Picture 1">
            <a:extLst>
              <a:ext uri="{FF2B5EF4-FFF2-40B4-BE49-F238E27FC236}">
                <a16:creationId xmlns:a16="http://schemas.microsoft.com/office/drawing/2014/main" id="{C554ABAF-7E85-F739-310D-FBA33E8D6735}"/>
              </a:ext>
            </a:extLst>
          </p:cNvPr>
          <p:cNvPicPr>
            <a:picLocks noChangeAspect="1"/>
          </p:cNvPicPr>
          <p:nvPr/>
        </p:nvPicPr>
        <p:blipFill>
          <a:blip r:embed="rId5"/>
          <a:stretch>
            <a:fillRect/>
          </a:stretch>
        </p:blipFill>
        <p:spPr>
          <a:xfrm>
            <a:off x="6604001" y="430788"/>
            <a:ext cx="5588000" cy="3081161"/>
          </a:xfrm>
          <a:prstGeom prst="rect">
            <a:avLst/>
          </a:prstGeom>
        </p:spPr>
      </p:pic>
      <p:pic>
        <p:nvPicPr>
          <p:cNvPr id="6" name="Picture 5">
            <a:extLst>
              <a:ext uri="{FF2B5EF4-FFF2-40B4-BE49-F238E27FC236}">
                <a16:creationId xmlns:a16="http://schemas.microsoft.com/office/drawing/2014/main" id="{94288109-294E-42AE-F36C-2CEC5E452C5C}"/>
              </a:ext>
            </a:extLst>
          </p:cNvPr>
          <p:cNvPicPr>
            <a:picLocks noChangeAspect="1"/>
          </p:cNvPicPr>
          <p:nvPr/>
        </p:nvPicPr>
        <p:blipFill>
          <a:blip r:embed="rId6"/>
          <a:stretch>
            <a:fillRect/>
          </a:stretch>
        </p:blipFill>
        <p:spPr>
          <a:xfrm>
            <a:off x="6604001" y="3584471"/>
            <a:ext cx="5587999" cy="299578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0" y="705312"/>
            <a:ext cx="9973733" cy="5996423"/>
          </a:xfrm>
          <a:prstGeom prst="rect">
            <a:avLst/>
          </a:prstGeom>
        </p:spPr>
        <p:txBody>
          <a:bodyPr lIns="91440" tIns="45720" rIns="91440" bIns="45720" anchor="t"/>
          <a:lstStyle/>
          <a:p>
            <a:pPr marL="0" indent="0">
              <a:buNone/>
            </a:pPr>
            <a:r>
              <a:rPr lang="en-US" sz="2000"/>
              <a:t>In our exploratory data analysis (EDA), we performed various SQL queries to extract key insights from the dataset:</a:t>
            </a:r>
          </a:p>
          <a:p>
            <a:pPr lvl="1"/>
            <a:r>
              <a:rPr lang="en-US" sz="2000" b="1"/>
              <a:t>Unique Launch Sites</a:t>
            </a:r>
            <a:r>
              <a:rPr lang="en-US" sz="2000"/>
              <a:t>: Displayed names of all unique launch sites.</a:t>
            </a:r>
          </a:p>
          <a:p>
            <a:pPr lvl="1"/>
            <a:r>
              <a:rPr lang="en-US" sz="2000" b="1"/>
              <a:t>Filtered Launch Sites</a:t>
            </a:r>
            <a:r>
              <a:rPr lang="en-US" sz="2000"/>
              <a:t>: Retrieved 5 records where launch sites begin with 'CCA'.</a:t>
            </a:r>
          </a:p>
          <a:p>
            <a:pPr lvl="1"/>
            <a:r>
              <a:rPr lang="en-US" sz="2000" b="1"/>
              <a:t>Total Payload Mass for NASA</a:t>
            </a:r>
            <a:r>
              <a:rPr lang="en-US" sz="2000"/>
              <a:t>: Calculated total payload mass for NASA's CRS missions.</a:t>
            </a:r>
          </a:p>
          <a:p>
            <a:pPr lvl="1"/>
            <a:r>
              <a:rPr lang="en-US" sz="2000" b="1"/>
              <a:t>Average Payload Mass</a:t>
            </a:r>
            <a:r>
              <a:rPr lang="en-US" sz="2000"/>
              <a:t>: Determined average payload mass for booster version F9 v1.1.</a:t>
            </a:r>
          </a:p>
          <a:p>
            <a:pPr lvl="1"/>
            <a:r>
              <a:rPr lang="en-US" sz="2000" b="1"/>
              <a:t>First Successful Ground Pad Landing</a:t>
            </a:r>
            <a:r>
              <a:rPr lang="en-US" sz="2000"/>
              <a:t>: Listed date of the first successful landing on a ground pad.</a:t>
            </a:r>
          </a:p>
          <a:p>
            <a:pPr lvl="1"/>
            <a:r>
              <a:rPr lang="en-US" sz="2000" b="1"/>
              <a:t>Successful Drone Ship Boosters</a:t>
            </a:r>
            <a:r>
              <a:rPr lang="en-US" sz="2000"/>
              <a:t>: Identified boosters with successful drone ship landings and payload mass (4000 &lt; mass &lt; 6000).</a:t>
            </a:r>
          </a:p>
          <a:p>
            <a:pPr lvl="1"/>
            <a:r>
              <a:rPr lang="en-US" sz="2000" b="1"/>
              <a:t>Mission Outcomes</a:t>
            </a:r>
            <a:r>
              <a:rPr lang="en-US" sz="2000"/>
              <a:t>: Listed total successful and failed mission outcomes.</a:t>
            </a:r>
          </a:p>
          <a:p>
            <a:pPr lvl="1"/>
            <a:r>
              <a:rPr lang="en-US" sz="2000" b="1"/>
              <a:t>Maximum Payload Mass Boosters</a:t>
            </a:r>
            <a:r>
              <a:rPr lang="en-US" sz="2000"/>
              <a:t>: Retrieved names of booster versions with maximum payload mass.</a:t>
            </a:r>
          </a:p>
          <a:p>
            <a:pPr lvl="1"/>
            <a:r>
              <a:rPr lang="en-US" sz="2000" b="1"/>
              <a:t>Monthly Failure Outcomes in 2015</a:t>
            </a:r>
            <a:r>
              <a:rPr lang="en-US" sz="2000"/>
              <a:t>: Displayed month names, failed drone ship landings, booster versions, and launch sites for 2015.</a:t>
            </a:r>
          </a:p>
          <a:p>
            <a:pPr lvl="1"/>
            <a:r>
              <a:rPr lang="en-US" sz="2000" b="1"/>
              <a:t>Ranking Successful Landings</a:t>
            </a:r>
            <a:r>
              <a:rPr lang="en-US" sz="2000"/>
              <a:t>: Ranked successful landing outcomes from 04-06-2010 to 20-03-2017 in descending order.</a:t>
            </a:r>
          </a:p>
          <a:p>
            <a:pPr marL="0" indent="0">
              <a:buNone/>
            </a:pPr>
            <a:r>
              <a:rPr lang="en-US" sz="2000"/>
              <a:t>These queries provided valuable insights, revealing patterns critical for further analysis and decision-making.</a:t>
            </a:r>
          </a:p>
          <a:p>
            <a:endParaRPr lang="en-US" sz="2000"/>
          </a:p>
          <a:p>
            <a:endParaRPr lang="en-US" sz="2000"/>
          </a:p>
          <a:p>
            <a:endParaRPr lang="en-US" sz="2000"/>
          </a:p>
        </p:txBody>
      </p:sp>
      <p:sp>
        <p:nvSpPr>
          <p:cNvPr id="3" name="Title 1"/>
          <p:cNvSpPr txBox="1"/>
          <p:nvPr/>
        </p:nvSpPr>
        <p:spPr>
          <a:xfrm>
            <a:off x="838200" y="15626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
        <p:nvSpPr>
          <p:cNvPr id="2" name="Slide Number Placeholder 3">
            <a:extLst>
              <a:ext uri="{FF2B5EF4-FFF2-40B4-BE49-F238E27FC236}">
                <a16:creationId xmlns:a16="http://schemas.microsoft.com/office/drawing/2014/main" id="{5627D375-D6DB-AB9D-0359-35C405C9F120}"/>
              </a:ext>
            </a:extLst>
          </p:cNvPr>
          <p:cNvSpPr txBox="1">
            <a:spLocks/>
          </p:cNvSpPr>
          <p:nvPr/>
        </p:nvSpPr>
        <p:spPr>
          <a:xfrm>
            <a:off x="9973733" y="5638801"/>
            <a:ext cx="2218267" cy="1243226"/>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1400"/>
              </a:spcBef>
            </a:pPr>
            <a:r>
              <a:rPr lang="en-US">
                <a:solidFill>
                  <a:schemeClr val="accent3">
                    <a:lumMod val="25000"/>
                  </a:schemeClr>
                </a:solidFill>
              </a:rPr>
              <a:t>The GitHub URL of the completed SpaceX project is </a:t>
            </a:r>
            <a:r>
              <a:rPr lang="en-US">
                <a:solidFill>
                  <a:schemeClr val="accent3">
                    <a:lumMod val="25000"/>
                  </a:schemeClr>
                </a:solidFill>
                <a:hlinkClick r:id="rId4"/>
              </a:rPr>
              <a:t>here.</a:t>
            </a:r>
            <a:endParaRPr lang="en-US">
              <a:solidFill>
                <a:schemeClr val="accent3">
                  <a:lumMod val="25000"/>
                </a:schemeClr>
              </a:solidFill>
            </a:endParaRPr>
          </a:p>
        </p:txBody>
      </p:sp>
      <p:pic>
        <p:nvPicPr>
          <p:cNvPr id="1026" name="Picture 2" descr="SpaceX - Falcon Heavy">
            <a:extLst>
              <a:ext uri="{FF2B5EF4-FFF2-40B4-BE49-F238E27FC236}">
                <a16:creationId xmlns:a16="http://schemas.microsoft.com/office/drawing/2014/main" id="{239860FE-BF77-DCB1-22C5-5F997D956C4E}"/>
              </a:ext>
            </a:extLst>
          </p:cNvPr>
          <p:cNvPicPr>
            <a:picLocks noChangeAspect="1" noChangeArrowheads="1"/>
          </p:cNvPicPr>
          <p:nvPr/>
        </p:nvPicPr>
        <p:blipFill>
          <a:blip r:embed="rId5">
            <a:alphaModFix amt="34000"/>
            <a:extLst>
              <a:ext uri="{28A0092B-C50C-407E-A947-70E740481C1C}">
                <a14:useLocalDpi xmlns:a14="http://schemas.microsoft.com/office/drawing/2010/main" val="0"/>
              </a:ext>
            </a:extLst>
          </a:blip>
          <a:srcRect/>
          <a:stretch>
            <a:fillRect/>
          </a:stretch>
        </p:blipFill>
        <p:spPr bwMode="auto">
          <a:xfrm>
            <a:off x="10214232" y="604891"/>
            <a:ext cx="1737268" cy="45790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9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0" y="705313"/>
            <a:ext cx="6824133" cy="5638799"/>
          </a:xfrm>
          <a:prstGeom prst="rect">
            <a:avLst/>
          </a:prstGeom>
        </p:spPr>
        <p:txBody>
          <a:bodyPr>
            <a:noAutofit/>
          </a:bodyPr>
          <a:lstStyle/>
          <a:p>
            <a:pPr marL="0" indent="0">
              <a:buNone/>
            </a:pPr>
            <a:r>
              <a:rPr lang="en-US" sz="2000" b="1"/>
              <a:t>In our analysis, we created an interactive map using Folium to visualize key launch sites and their outcomes:</a:t>
            </a:r>
          </a:p>
          <a:p>
            <a:pPr lvl="1"/>
            <a:r>
              <a:rPr lang="en-US" sz="2000" b="1"/>
              <a:t>Map Centering</a:t>
            </a:r>
            <a:r>
              <a:rPr lang="en-US" sz="2000"/>
              <a:t>: The Folium map is centered on NASA Johnson Space Center in Houston, Texas.</a:t>
            </a:r>
          </a:p>
          <a:p>
            <a:pPr lvl="1"/>
            <a:r>
              <a:rPr lang="en-US" sz="2000" b="1"/>
              <a:t>Markers and Circles</a:t>
            </a:r>
            <a:r>
              <a:rPr lang="en-US" sz="2000"/>
              <a:t>: </a:t>
            </a:r>
          </a:p>
          <a:p>
            <a:pPr marL="1200150" lvl="2" indent="-285750"/>
            <a:r>
              <a:rPr lang="en-US"/>
              <a:t>A red circle marks the NASA Johnson Space Center's coordinates, labeled appropriately.</a:t>
            </a:r>
          </a:p>
          <a:p>
            <a:pPr marL="1200150" lvl="2" indent="-285750"/>
            <a:r>
              <a:rPr lang="en-US"/>
              <a:t>Red circles at each launch site’s coordinates are also labeled with the site names.</a:t>
            </a:r>
          </a:p>
          <a:p>
            <a:pPr lvl="1"/>
            <a:r>
              <a:rPr lang="en-US" sz="2000" b="1"/>
              <a:t>Clustering</a:t>
            </a:r>
            <a:r>
              <a:rPr lang="en-US" sz="2000"/>
              <a:t>: We utilized clustering (</a:t>
            </a:r>
            <a:r>
              <a:rPr lang="en-US" sz="2000" err="1"/>
              <a:t>folium.plugins.MarkerCluster</a:t>
            </a:r>
            <a:r>
              <a:rPr lang="en-US" sz="2000"/>
              <a:t>) to group points, displaying multiple pieces of information at the same coordinates.</a:t>
            </a:r>
          </a:p>
          <a:p>
            <a:pPr lvl="1"/>
            <a:r>
              <a:rPr lang="en-US" sz="2000" b="1"/>
              <a:t>Landing Outcome Markers</a:t>
            </a:r>
            <a:r>
              <a:rPr lang="en-US" sz="2000"/>
              <a:t>: </a:t>
            </a:r>
          </a:p>
          <a:p>
            <a:pPr marL="1200150" lvl="2" indent="-285750"/>
            <a:r>
              <a:rPr lang="en-US"/>
              <a:t>Successful landings are marked in green, while unsuccessful landings are marked in red (</a:t>
            </a:r>
            <a:r>
              <a:rPr lang="en-US" err="1"/>
              <a:t>folium.map.Marker</a:t>
            </a:r>
            <a:r>
              <a:rPr lang="en-US"/>
              <a:t>, </a:t>
            </a:r>
            <a:r>
              <a:rPr lang="en-US" err="1"/>
              <a:t>folium.Icon</a:t>
            </a:r>
            <a:r>
              <a:rPr lang="en-US"/>
              <a:t>).</a:t>
            </a:r>
          </a:p>
          <a:p>
            <a:pPr lvl="1"/>
            <a:r>
              <a:rPr lang="en-US" sz="2000" b="1"/>
              <a:t>Distance Markers</a:t>
            </a:r>
            <a:r>
              <a:rPr lang="en-US" sz="2000"/>
              <a:t>: We plotted distances from each launch site to key locations (railways, highways, coastlines, and cities) using lines (</a:t>
            </a:r>
            <a:r>
              <a:rPr lang="en-US" sz="2000" err="1"/>
              <a:t>folium.PolyLine</a:t>
            </a:r>
            <a:r>
              <a:rPr lang="en-US" sz="2000"/>
              <a:t>) for better understanding.</a:t>
            </a:r>
          </a:p>
        </p:txBody>
      </p:sp>
      <p:sp>
        <p:nvSpPr>
          <p:cNvPr id="3" name="Title 1"/>
          <p:cNvSpPr txBox="1"/>
          <p:nvPr/>
        </p:nvSpPr>
        <p:spPr>
          <a:xfrm>
            <a:off x="0" y="15626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
        <p:nvSpPr>
          <p:cNvPr id="6" name="TextBox 5">
            <a:extLst>
              <a:ext uri="{FF2B5EF4-FFF2-40B4-BE49-F238E27FC236}">
                <a16:creationId xmlns:a16="http://schemas.microsoft.com/office/drawing/2014/main" id="{A5BA6E5B-4735-336F-4D34-1E89C41BCD96}"/>
              </a:ext>
            </a:extLst>
          </p:cNvPr>
          <p:cNvSpPr txBox="1"/>
          <p:nvPr/>
        </p:nvSpPr>
        <p:spPr>
          <a:xfrm>
            <a:off x="6722531" y="672736"/>
            <a:ext cx="5571067" cy="5632311"/>
          </a:xfrm>
          <a:prstGeom prst="rect">
            <a:avLst/>
          </a:prstGeom>
          <a:noFill/>
        </p:spPr>
        <p:txBody>
          <a:bodyPr wrap="square">
            <a:spAutoFit/>
          </a:bodyPr>
          <a:lstStyle/>
          <a:p>
            <a:pPr marL="0" indent="0" algn="ctr">
              <a:buNone/>
            </a:pPr>
            <a:r>
              <a:rPr lang="en-US" sz="1800" b="1"/>
              <a:t>Key Features:</a:t>
            </a:r>
          </a:p>
          <a:p>
            <a:pPr marL="285750" indent="-285750">
              <a:buFont typeface="Arial" panose="020B0604020202020204" pitchFamily="34" charset="0"/>
              <a:buChar char="•"/>
            </a:pPr>
            <a:r>
              <a:rPr lang="en-US" sz="1800" b="1"/>
              <a:t>Visualization of Launch Sites</a:t>
            </a:r>
            <a:r>
              <a:rPr lang="en-US" sz="1800"/>
              <a:t>: The map allows for easy identification of launch sites and their surroundings, as well as the number of successful and unsuccessful landings.</a:t>
            </a:r>
          </a:p>
          <a:p>
            <a:pPr marL="285750" indent="-285750">
              <a:buFont typeface="Arial" panose="020B0604020202020204" pitchFamily="34" charset="0"/>
              <a:buChar char="•"/>
            </a:pPr>
            <a:r>
              <a:rPr lang="en-US" sz="1800" b="1"/>
              <a:t>Launch Outcome Classification</a:t>
            </a:r>
            <a:r>
              <a:rPr lang="en-US" sz="1800"/>
              <a:t>: Outcomes are classified as 0 (failure) or 1 (success), helping to identify success rates at various sites.</a:t>
            </a:r>
          </a:p>
          <a:p>
            <a:pPr marL="285750" indent="-285750">
              <a:buFont typeface="Arial" panose="020B0604020202020204" pitchFamily="34" charset="0"/>
              <a:buChar char="•"/>
            </a:pPr>
            <a:r>
              <a:rPr lang="en-US" sz="1800" b="1"/>
              <a:t>Distance Calculations</a:t>
            </a:r>
            <a:r>
              <a:rPr lang="en-US" sz="1800"/>
              <a:t>: We calculated distances from launch sites to nearby features, answering questions such as:</a:t>
            </a:r>
          </a:p>
          <a:p>
            <a:pPr marL="742950" lvl="1" indent="-285750">
              <a:buFont typeface="Arial" panose="020B0604020202020204" pitchFamily="34" charset="0"/>
              <a:buChar char="•"/>
            </a:pPr>
            <a:r>
              <a:rPr lang="en-US"/>
              <a:t>Are launch sites located near railways, highways, and coastlines?</a:t>
            </a:r>
          </a:p>
          <a:p>
            <a:pPr marL="742950" lvl="1" indent="-285750">
              <a:buFont typeface="Arial" panose="020B0604020202020204" pitchFamily="34" charset="0"/>
              <a:buChar char="•"/>
            </a:pPr>
            <a:r>
              <a:rPr lang="en-US" sz="1800"/>
              <a:t>Do launch sites maintain a certain distance from urban areas?</a:t>
            </a:r>
          </a:p>
          <a:p>
            <a:pPr lvl="1"/>
            <a:r>
              <a:rPr lang="en-US" sz="1800"/>
              <a:t>This interactive map serves as a valuable tool for understanding the spatial relationships between launch sites and their operational contexts.</a:t>
            </a:r>
          </a:p>
          <a:p>
            <a:pPr marL="1200150" lvl="2" indent="-285750">
              <a:buFont typeface="Arial" panose="020B0604020202020204" pitchFamily="34" charset="0"/>
              <a:buChar char="•"/>
            </a:pPr>
            <a:endParaRPr lang="en-US" sz="1800"/>
          </a:p>
          <a:p>
            <a:pPr lvl="2"/>
            <a:endParaRPr lang="en-US" sz="1800"/>
          </a:p>
        </p:txBody>
      </p:sp>
      <p:sp>
        <p:nvSpPr>
          <p:cNvPr id="7" name="Slide Number Placeholder 3">
            <a:extLst>
              <a:ext uri="{FF2B5EF4-FFF2-40B4-BE49-F238E27FC236}">
                <a16:creationId xmlns:a16="http://schemas.microsoft.com/office/drawing/2014/main" id="{7CBD2724-10EF-80D1-BB0F-E240F601857F}"/>
              </a:ext>
            </a:extLst>
          </p:cNvPr>
          <p:cNvSpPr txBox="1">
            <a:spLocks/>
          </p:cNvSpPr>
          <p:nvPr/>
        </p:nvSpPr>
        <p:spPr>
          <a:xfrm>
            <a:off x="6824133" y="6427211"/>
            <a:ext cx="5367867" cy="454816"/>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1400"/>
              </a:spcBef>
            </a:pPr>
            <a:r>
              <a:rPr lang="en-US">
                <a:solidFill>
                  <a:schemeClr val="accent3">
                    <a:lumMod val="25000"/>
                  </a:schemeClr>
                </a:solidFill>
              </a:rPr>
              <a:t>The GitHub URL of the completed SpaceX project is </a:t>
            </a:r>
            <a:r>
              <a:rPr lang="en-US">
                <a:solidFill>
                  <a:schemeClr val="accent3">
                    <a:lumMod val="25000"/>
                  </a:schemeClr>
                </a:solidFill>
                <a:hlinkClick r:id="rId4"/>
              </a:rPr>
              <a:t>here.</a:t>
            </a:r>
            <a:endParaRPr lang="en-US">
              <a:solidFill>
                <a:schemeClr val="accent3">
                  <a:lumMod val="25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0" y="1087699"/>
            <a:ext cx="6460761" cy="4937874"/>
          </a:xfrm>
          <a:prstGeom prst="rect">
            <a:avLst/>
          </a:prstGeom>
        </p:spPr>
        <p:txBody>
          <a:bodyPr vert="horz" lIns="91440" tIns="45720" rIns="91440" bIns="45720" rtlCol="0" anchor="t">
            <a:noAutofit/>
          </a:bodyPr>
          <a:lstStyle/>
          <a:p>
            <a:pPr marL="0" indent="0">
              <a:lnSpc>
                <a:spcPct val="100000"/>
              </a:lnSpc>
              <a:spcBef>
                <a:spcPts val="1400"/>
              </a:spcBef>
              <a:buNone/>
            </a:pPr>
            <a:r>
              <a:rPr lang="en-US" sz="2000">
                <a:solidFill>
                  <a:schemeClr val="accent3">
                    <a:lumMod val="25000"/>
                  </a:schemeClr>
                </a:solidFill>
                <a:latin typeface="Abadi" panose="020B0604020104020204" pitchFamily="34" charset="0"/>
              </a:rPr>
              <a:t>We developed an interactive dashboard using </a:t>
            </a:r>
            <a:r>
              <a:rPr lang="en-US" sz="2000" err="1">
                <a:solidFill>
                  <a:schemeClr val="accent3">
                    <a:lumMod val="25000"/>
                  </a:schemeClr>
                </a:solidFill>
                <a:latin typeface="Abadi" panose="020B0604020104020204" pitchFamily="34" charset="0"/>
              </a:rPr>
              <a:t>Plotly</a:t>
            </a:r>
            <a:r>
              <a:rPr lang="en-US" sz="2000">
                <a:solidFill>
                  <a:schemeClr val="accent3">
                    <a:lumMod val="25000"/>
                  </a:schemeClr>
                </a:solidFill>
                <a:latin typeface="Abadi" panose="020B0604020104020204" pitchFamily="34" charset="0"/>
              </a:rPr>
              <a:t> Dash, integrating various components to enhance data visualization and user interaction:</a:t>
            </a:r>
          </a:p>
          <a:p>
            <a:pPr>
              <a:lnSpc>
                <a:spcPct val="100000"/>
              </a:lnSpc>
              <a:spcBef>
                <a:spcPts val="1400"/>
              </a:spcBef>
            </a:pPr>
            <a:r>
              <a:rPr lang="en-US" sz="2000">
                <a:solidFill>
                  <a:schemeClr val="accent3">
                    <a:lumMod val="25000"/>
                  </a:schemeClr>
                </a:solidFill>
                <a:latin typeface="Abadi" panose="020B0604020104020204" pitchFamily="34" charset="0"/>
              </a:rPr>
              <a:t>Dashboard Components</a:t>
            </a:r>
          </a:p>
          <a:p>
            <a:pPr>
              <a:lnSpc>
                <a:spcPct val="100000"/>
              </a:lnSpc>
              <a:spcBef>
                <a:spcPts val="1400"/>
              </a:spcBef>
            </a:pPr>
            <a:r>
              <a:rPr lang="en-US" sz="2000">
                <a:solidFill>
                  <a:schemeClr val="accent3">
                    <a:lumMod val="25000"/>
                  </a:schemeClr>
                </a:solidFill>
                <a:latin typeface="Abadi" panose="020B0604020104020204" pitchFamily="34" charset="0"/>
              </a:rPr>
              <a:t>Dropdown Menu: Users can select a specific launch site or view data for all sites (</a:t>
            </a:r>
            <a:r>
              <a:rPr lang="en-US" sz="2000" err="1">
                <a:solidFill>
                  <a:schemeClr val="accent3">
                    <a:lumMod val="25000"/>
                  </a:schemeClr>
                </a:solidFill>
                <a:latin typeface="Abadi" panose="020B0604020104020204" pitchFamily="34" charset="0"/>
              </a:rPr>
              <a:t>dash_core_components.Dropdown</a:t>
            </a:r>
            <a:r>
              <a:rPr lang="en-US" sz="2000">
                <a:solidFill>
                  <a:schemeClr val="accent3">
                    <a:lumMod val="25000"/>
                  </a:schemeClr>
                </a:solidFill>
                <a:latin typeface="Abadi" panose="020B0604020104020204" pitchFamily="34" charset="0"/>
              </a:rPr>
              <a:t>).</a:t>
            </a:r>
          </a:p>
          <a:p>
            <a:pPr>
              <a:lnSpc>
                <a:spcPct val="100000"/>
              </a:lnSpc>
              <a:spcBef>
                <a:spcPts val="1400"/>
              </a:spcBef>
            </a:pPr>
            <a:r>
              <a:rPr lang="en-US" sz="2000">
                <a:solidFill>
                  <a:schemeClr val="accent3">
                    <a:lumMod val="25000"/>
                  </a:schemeClr>
                </a:solidFill>
                <a:latin typeface="Abadi" panose="020B0604020104020204" pitchFamily="34" charset="0"/>
              </a:rPr>
              <a:t>Pie Chart: Displays total successes and failures for the selected launch site, providing a clear visual representation of outcomes (</a:t>
            </a:r>
            <a:r>
              <a:rPr lang="en-US" sz="2000" err="1">
                <a:solidFill>
                  <a:schemeClr val="accent3">
                    <a:lumMod val="25000"/>
                  </a:schemeClr>
                </a:solidFill>
                <a:latin typeface="Abadi" panose="020B0604020104020204" pitchFamily="34" charset="0"/>
              </a:rPr>
              <a:t>plotly.express.pie</a:t>
            </a:r>
            <a:r>
              <a:rPr lang="en-US" sz="2000">
                <a:solidFill>
                  <a:schemeClr val="accent3">
                    <a:lumMod val="25000"/>
                  </a:schemeClr>
                </a:solidFill>
                <a:latin typeface="Abadi" panose="020B0604020104020204" pitchFamily="34" charset="0"/>
              </a:rPr>
              <a:t>).</a:t>
            </a:r>
          </a:p>
          <a:p>
            <a:pPr>
              <a:lnSpc>
                <a:spcPct val="100000"/>
              </a:lnSpc>
              <a:spcBef>
                <a:spcPts val="1400"/>
              </a:spcBef>
            </a:pPr>
            <a:r>
              <a:rPr lang="en-US" sz="2000">
                <a:solidFill>
                  <a:schemeClr val="accent3">
                    <a:lumMod val="25000"/>
                  </a:schemeClr>
                </a:solidFill>
                <a:latin typeface="Abadi" panose="020B0604020104020204" pitchFamily="34" charset="0"/>
              </a:rPr>
              <a:t>Range Slider: Allows users to filter payload mass within a specified range, enabling focused analysis of payload-related data (</a:t>
            </a:r>
            <a:r>
              <a:rPr lang="en-US" sz="2000" err="1">
                <a:solidFill>
                  <a:schemeClr val="accent3">
                    <a:lumMod val="25000"/>
                  </a:schemeClr>
                </a:solidFill>
                <a:latin typeface="Abadi" panose="020B0604020104020204" pitchFamily="34" charset="0"/>
              </a:rPr>
              <a:t>dash_core_components.RangeSlider</a:t>
            </a:r>
            <a:r>
              <a:rPr lang="en-US" sz="2000">
                <a:solidFill>
                  <a:schemeClr val="accent3">
                    <a:lumMod val="25000"/>
                  </a:schemeClr>
                </a:solidFill>
                <a:latin typeface="Abadi" panose="020B0604020104020204" pitchFamily="34" charset="0"/>
              </a:rPr>
              <a:t>).</a:t>
            </a:r>
          </a:p>
          <a:p>
            <a:pPr>
              <a:lnSpc>
                <a:spcPct val="100000"/>
              </a:lnSpc>
              <a:spcBef>
                <a:spcPts val="1400"/>
              </a:spcBef>
            </a:pPr>
            <a:r>
              <a:rPr lang="en-US" sz="2000">
                <a:solidFill>
                  <a:schemeClr val="accent3">
                    <a:lumMod val="25000"/>
                  </a:schemeClr>
                </a:solidFill>
                <a:latin typeface="Abadi" panose="020B0604020104020204" pitchFamily="34" charset="0"/>
              </a:rPr>
              <a:t>Scatter Plot: Illustrates the relationship between success rates and payload mass, highlighting trends across different booster versions (</a:t>
            </a:r>
            <a:r>
              <a:rPr lang="en-US" sz="2000" err="1">
                <a:solidFill>
                  <a:schemeClr val="accent3">
                    <a:lumMod val="25000"/>
                  </a:schemeClr>
                </a:solidFill>
                <a:latin typeface="Abadi" panose="020B0604020104020204" pitchFamily="34" charset="0"/>
              </a:rPr>
              <a:t>plotly.express.scatter</a:t>
            </a:r>
            <a:r>
              <a:rPr lang="en-US" sz="2000">
                <a:solidFill>
                  <a:schemeClr val="accent3">
                    <a:lumMod val="25000"/>
                  </a:schemeClr>
                </a:solidFill>
                <a:latin typeface="Abadi" panose="020B0604020104020204" pitchFamily="34" charset="0"/>
              </a:rPr>
              <a:t>).</a:t>
            </a:r>
          </a:p>
        </p:txBody>
      </p:sp>
      <p:sp>
        <p:nvSpPr>
          <p:cNvPr id="3" name="Title 1"/>
          <p:cNvSpPr txBox="1"/>
          <p:nvPr/>
        </p:nvSpPr>
        <p:spPr>
          <a:xfrm>
            <a:off x="215375" y="38189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
        <p:nvSpPr>
          <p:cNvPr id="6" name="TextBox 5">
            <a:extLst>
              <a:ext uri="{FF2B5EF4-FFF2-40B4-BE49-F238E27FC236}">
                <a16:creationId xmlns:a16="http://schemas.microsoft.com/office/drawing/2014/main" id="{BE2FAA40-9B3B-7DB0-0449-D26BC0E3FFE7}"/>
              </a:ext>
            </a:extLst>
          </p:cNvPr>
          <p:cNvSpPr txBox="1"/>
          <p:nvPr/>
        </p:nvSpPr>
        <p:spPr>
          <a:xfrm>
            <a:off x="6460761" y="1087699"/>
            <a:ext cx="5883638" cy="4231928"/>
          </a:xfrm>
          <a:prstGeom prst="rect">
            <a:avLst/>
          </a:prstGeom>
          <a:noFill/>
        </p:spPr>
        <p:txBody>
          <a:bodyPr wrap="square">
            <a:spAutoFit/>
          </a:bodyPr>
          <a:lstStyle/>
          <a:p>
            <a:pPr marL="0" indent="0" algn="ctr">
              <a:lnSpc>
                <a:spcPct val="100000"/>
              </a:lnSpc>
              <a:spcBef>
                <a:spcPts val="1400"/>
              </a:spcBef>
              <a:buNone/>
            </a:pPr>
            <a:r>
              <a:rPr lang="en-US" sz="1800" b="1">
                <a:solidFill>
                  <a:schemeClr val="accent3">
                    <a:lumMod val="25000"/>
                  </a:schemeClr>
                </a:solidFill>
                <a:latin typeface="Abadi" panose="020B0604020104020204" pitchFamily="34" charset="0"/>
              </a:rPr>
              <a:t>Key Insights:</a:t>
            </a:r>
          </a:p>
          <a:p>
            <a:pPr marL="285750" indent="-285750">
              <a:lnSpc>
                <a:spcPct val="100000"/>
              </a:lnSpc>
              <a:spcBef>
                <a:spcPts val="1400"/>
              </a:spcBef>
              <a:buFont typeface="Arial" panose="020B0604020202020204" pitchFamily="34" charset="0"/>
              <a:buChar char="•"/>
            </a:pPr>
            <a:r>
              <a:rPr lang="en-US" sz="1800">
                <a:solidFill>
                  <a:schemeClr val="accent3">
                    <a:lumMod val="25000"/>
                  </a:schemeClr>
                </a:solidFill>
                <a:latin typeface="Abadi" panose="020B0604020104020204" pitchFamily="34" charset="0"/>
              </a:rPr>
              <a:t>The dashboard effectively visualizes total launches for specific sites and allows users to explore the correlation between launch outcomes and payload mass. </a:t>
            </a:r>
          </a:p>
          <a:p>
            <a:pPr marL="285750" indent="-285750">
              <a:lnSpc>
                <a:spcPct val="100000"/>
              </a:lnSpc>
              <a:spcBef>
                <a:spcPts val="1400"/>
              </a:spcBef>
              <a:buFont typeface="Arial" panose="020B0604020202020204" pitchFamily="34" charset="0"/>
              <a:buChar char="•"/>
            </a:pPr>
            <a:r>
              <a:rPr lang="en-US" sz="1800">
                <a:solidFill>
                  <a:schemeClr val="accent3">
                    <a:lumMod val="25000"/>
                  </a:schemeClr>
                </a:solidFill>
                <a:latin typeface="Abadi" panose="020B0604020104020204" pitchFamily="34" charset="0"/>
              </a:rPr>
              <a:t>By combining these interactive features, users can gain deeper insights into the performance and characteristics of various launch sites and payloads, fostering informed decision-making in space mission planning.</a:t>
            </a:r>
          </a:p>
          <a:p>
            <a:pPr>
              <a:lnSpc>
                <a:spcPct val="100000"/>
              </a:lnSpc>
              <a:spcBef>
                <a:spcPts val="1400"/>
              </a:spcBef>
            </a:pPr>
            <a:r>
              <a:rPr lang="en-US" sz="1800">
                <a:solidFill>
                  <a:schemeClr val="accent3">
                    <a:lumMod val="25000"/>
                  </a:schemeClr>
                </a:solidFill>
                <a:latin typeface="Abadi" panose="020B0604020104020204" pitchFamily="34" charset="0"/>
              </a:rPr>
              <a:t>This dashboard serves as a powerful tool for stakeholders to analyze launch data dynamically, enhancing understanding of key factors influencing mission success.</a:t>
            </a:r>
            <a:endParaRPr lang="en-US" sz="1800"/>
          </a:p>
        </p:txBody>
      </p:sp>
      <p:sp>
        <p:nvSpPr>
          <p:cNvPr id="9" name="Slide Number Placeholder 3">
            <a:extLst>
              <a:ext uri="{FF2B5EF4-FFF2-40B4-BE49-F238E27FC236}">
                <a16:creationId xmlns:a16="http://schemas.microsoft.com/office/drawing/2014/main" id="{76CE923B-CEFE-0084-B323-E07731C73E6E}"/>
              </a:ext>
            </a:extLst>
          </p:cNvPr>
          <p:cNvSpPr txBox="1">
            <a:spLocks/>
          </p:cNvSpPr>
          <p:nvPr/>
        </p:nvSpPr>
        <p:spPr>
          <a:xfrm>
            <a:off x="6904571" y="6858000"/>
            <a:ext cx="5367867" cy="454816"/>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1400"/>
              </a:spcBef>
            </a:pPr>
            <a:r>
              <a:rPr lang="en-US">
                <a:solidFill>
                  <a:schemeClr val="accent3">
                    <a:lumMod val="25000"/>
                  </a:schemeClr>
                </a:solidFill>
              </a:rPr>
              <a:t>The GitHub URL of the completed SpaceX project is </a:t>
            </a:r>
            <a:r>
              <a:rPr lang="en-US">
                <a:solidFill>
                  <a:schemeClr val="accent3">
                    <a:lumMod val="25000"/>
                  </a:schemeClr>
                </a:solidFill>
                <a:hlinkClick r:id="rId4"/>
              </a:rPr>
              <a:t>here.</a:t>
            </a:r>
            <a:endParaRPr lang="en-US">
              <a:solidFill>
                <a:schemeClr val="accent3">
                  <a:lumMod val="25000"/>
                </a:schemeClr>
              </a:solidFill>
            </a:endParaRPr>
          </a:p>
        </p:txBody>
      </p:sp>
      <p:pic>
        <p:nvPicPr>
          <p:cNvPr id="3076" name="Picture 4" descr="Dash: 과학자들의 웹 프레임워크 - 함께해요 파이썬 생태계">
            <a:extLst>
              <a:ext uri="{FF2B5EF4-FFF2-40B4-BE49-F238E27FC236}">
                <a16:creationId xmlns:a16="http://schemas.microsoft.com/office/drawing/2014/main" id="{AA2321AA-4A26-3EDA-1C8B-E77FE1B746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7211" y="5390573"/>
            <a:ext cx="3733800" cy="127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p:cNvSpPr>
            <a:spLocks noGrp="1"/>
          </p:cNvSpPr>
          <p:nvPr>
            <p:ph idx="4294967295"/>
          </p:nvPr>
        </p:nvSpPr>
        <p:spPr>
          <a:xfrm>
            <a:off x="0" y="1326319"/>
            <a:ext cx="6340839" cy="6258704"/>
          </a:xfrm>
          <a:prstGeom prst="rect">
            <a:avLst/>
          </a:prstGeom>
        </p:spPr>
        <p:txBody>
          <a:bodyPr>
            <a:noAutofit/>
          </a:bodyPr>
          <a:lstStyle/>
          <a:p>
            <a:pPr marL="0" indent="0">
              <a:lnSpc>
                <a:spcPct val="100000"/>
              </a:lnSpc>
              <a:spcBef>
                <a:spcPts val="1400"/>
              </a:spcBef>
              <a:buNone/>
            </a:pPr>
            <a:r>
              <a:rPr lang="en-US" sz="1800">
                <a:solidFill>
                  <a:schemeClr val="accent3">
                    <a:lumMod val="25000"/>
                  </a:schemeClr>
                </a:solidFill>
                <a:latin typeface="Abadi" panose="020B0604020104020204" pitchFamily="34" charset="0"/>
              </a:rPr>
              <a:t>In our predictive analysis, we followed a systematic approach to build and evaluate machine learning models for launch success prediction:</a:t>
            </a:r>
          </a:p>
          <a:p>
            <a:pPr marL="0" indent="0">
              <a:lnSpc>
                <a:spcPct val="100000"/>
              </a:lnSpc>
              <a:spcBef>
                <a:spcPts val="1400"/>
              </a:spcBef>
              <a:buNone/>
            </a:pPr>
            <a:r>
              <a:rPr lang="en-US" sz="1800" b="1">
                <a:solidFill>
                  <a:schemeClr val="accent3">
                    <a:lumMod val="25000"/>
                  </a:schemeClr>
                </a:solidFill>
                <a:latin typeface="Abadi" panose="020B0604020104020204" pitchFamily="34" charset="0"/>
              </a:rPr>
              <a:t>Data Loading and Preparation</a:t>
            </a:r>
          </a:p>
          <a:p>
            <a:pPr>
              <a:lnSpc>
                <a:spcPct val="100000"/>
              </a:lnSpc>
              <a:spcBef>
                <a:spcPts val="1400"/>
              </a:spcBef>
            </a:pPr>
            <a:r>
              <a:rPr lang="en-US" sz="1800">
                <a:solidFill>
                  <a:schemeClr val="accent3">
                    <a:lumMod val="25000"/>
                  </a:schemeClr>
                </a:solidFill>
                <a:latin typeface="Abadi" panose="020B0604020104020204" pitchFamily="34" charset="0"/>
              </a:rPr>
              <a:t>Data Loading: Utilized NumPy and Pandas to load the dataset.</a:t>
            </a:r>
          </a:p>
          <a:p>
            <a:pPr>
              <a:lnSpc>
                <a:spcPct val="100000"/>
              </a:lnSpc>
              <a:spcBef>
                <a:spcPts val="1400"/>
              </a:spcBef>
            </a:pPr>
            <a:r>
              <a:rPr lang="en-US" sz="1800">
                <a:solidFill>
                  <a:schemeClr val="accent3">
                    <a:lumMod val="25000"/>
                  </a:schemeClr>
                </a:solidFill>
                <a:latin typeface="Abadi" panose="020B0604020104020204" pitchFamily="34" charset="0"/>
              </a:rPr>
              <a:t>Data Transformation: Transformed the data for analysis.</a:t>
            </a:r>
          </a:p>
          <a:p>
            <a:pPr>
              <a:lnSpc>
                <a:spcPct val="100000"/>
              </a:lnSpc>
              <a:spcBef>
                <a:spcPts val="1400"/>
              </a:spcBef>
            </a:pPr>
            <a:r>
              <a:rPr lang="en-US" sz="1800">
                <a:solidFill>
                  <a:schemeClr val="accent3">
                    <a:lumMod val="25000"/>
                  </a:schemeClr>
                </a:solidFill>
                <a:latin typeface="Abadi" panose="020B0604020104020204" pitchFamily="34" charset="0"/>
              </a:rPr>
              <a:t>Data Splitting: Split the dataset into training and testing sets.</a:t>
            </a:r>
          </a:p>
          <a:p>
            <a:pPr marL="0" indent="0">
              <a:lnSpc>
                <a:spcPct val="100000"/>
              </a:lnSpc>
              <a:spcBef>
                <a:spcPts val="1400"/>
              </a:spcBef>
              <a:buNone/>
            </a:pPr>
            <a:r>
              <a:rPr lang="en-US" sz="1800" b="1">
                <a:solidFill>
                  <a:schemeClr val="accent3">
                    <a:lumMod val="25000"/>
                  </a:schemeClr>
                </a:solidFill>
                <a:latin typeface="Abadi" panose="020B0604020104020204" pitchFamily="34" charset="0"/>
              </a:rPr>
              <a:t>Model Building</a:t>
            </a:r>
          </a:p>
          <a:p>
            <a:pPr>
              <a:lnSpc>
                <a:spcPct val="100000"/>
              </a:lnSpc>
              <a:spcBef>
                <a:spcPts val="1400"/>
              </a:spcBef>
            </a:pPr>
            <a:r>
              <a:rPr lang="en-US" sz="1800">
                <a:solidFill>
                  <a:schemeClr val="accent3">
                    <a:lumMod val="25000"/>
                  </a:schemeClr>
                </a:solidFill>
                <a:latin typeface="Abadi" panose="020B0604020104020204" pitchFamily="34" charset="0"/>
              </a:rPr>
              <a:t>Model Development: Constructed various machine learning models.</a:t>
            </a:r>
          </a:p>
          <a:p>
            <a:pPr>
              <a:lnSpc>
                <a:spcPct val="100000"/>
              </a:lnSpc>
              <a:spcBef>
                <a:spcPts val="1400"/>
              </a:spcBef>
            </a:pPr>
            <a:r>
              <a:rPr lang="en-US" sz="1800">
                <a:solidFill>
                  <a:schemeClr val="accent3">
                    <a:lumMod val="25000"/>
                  </a:schemeClr>
                </a:solidFill>
                <a:latin typeface="Abadi" panose="020B0604020104020204" pitchFamily="34" charset="0"/>
              </a:rPr>
              <a:t>Hyperparameter Tuning: Employed </a:t>
            </a:r>
            <a:r>
              <a:rPr lang="en-US" sz="1800" err="1">
                <a:solidFill>
                  <a:schemeClr val="accent3">
                    <a:lumMod val="25000"/>
                  </a:schemeClr>
                </a:solidFill>
                <a:latin typeface="Abadi" panose="020B0604020104020204" pitchFamily="34" charset="0"/>
              </a:rPr>
              <a:t>GridSearchCV</a:t>
            </a:r>
            <a:r>
              <a:rPr lang="en-US" sz="1800">
                <a:solidFill>
                  <a:schemeClr val="accent3">
                    <a:lumMod val="25000"/>
                  </a:schemeClr>
                </a:solidFill>
                <a:latin typeface="Abadi" panose="020B0604020104020204" pitchFamily="34" charset="0"/>
              </a:rPr>
              <a:t> to tune different hyperparameters for optimal performance</a:t>
            </a:r>
          </a:p>
        </p:txBody>
      </p:sp>
      <p:sp>
        <p:nvSpPr>
          <p:cNvPr id="3" name="Title 1"/>
          <p:cNvSpPr txBox="1"/>
          <p:nvPr/>
        </p:nvSpPr>
        <p:spPr>
          <a:xfrm>
            <a:off x="385004" y="27796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
        <p:nvSpPr>
          <p:cNvPr id="7" name="TextBox 6">
            <a:extLst>
              <a:ext uri="{FF2B5EF4-FFF2-40B4-BE49-F238E27FC236}">
                <a16:creationId xmlns:a16="http://schemas.microsoft.com/office/drawing/2014/main" id="{210DDE45-8F1E-2F87-5641-BFBA2CB2F50C}"/>
              </a:ext>
            </a:extLst>
          </p:cNvPr>
          <p:cNvSpPr txBox="1"/>
          <p:nvPr/>
        </p:nvSpPr>
        <p:spPr>
          <a:xfrm>
            <a:off x="-557368" y="956987"/>
            <a:ext cx="11457972" cy="369332"/>
          </a:xfrm>
          <a:prstGeom prst="rect">
            <a:avLst/>
          </a:prstGeom>
          <a:noFill/>
        </p:spPr>
        <p:txBody>
          <a:bodyPr wrap="square" rtlCol="0">
            <a:spAutoFit/>
          </a:bodyPr>
          <a:lstStyle/>
          <a:p>
            <a:pPr algn="ctr"/>
            <a:r>
              <a:rPr lang="en-US" sz="1800" b="1">
                <a:solidFill>
                  <a:schemeClr val="accent3">
                    <a:lumMod val="25000"/>
                  </a:schemeClr>
                </a:solidFill>
                <a:latin typeface="Abadi" panose="020B0604020104020204" pitchFamily="34" charset="0"/>
              </a:rPr>
              <a:t>Predictive Analysis in Machine Learning</a:t>
            </a:r>
            <a:endParaRPr lang="en-US" b="1"/>
          </a:p>
        </p:txBody>
      </p:sp>
      <p:sp>
        <p:nvSpPr>
          <p:cNvPr id="9" name="TextBox 8">
            <a:extLst>
              <a:ext uri="{FF2B5EF4-FFF2-40B4-BE49-F238E27FC236}">
                <a16:creationId xmlns:a16="http://schemas.microsoft.com/office/drawing/2014/main" id="{F2D5C08B-C15B-77FD-DD50-57758AFFE5A8}"/>
              </a:ext>
            </a:extLst>
          </p:cNvPr>
          <p:cNvSpPr txBox="1"/>
          <p:nvPr/>
        </p:nvSpPr>
        <p:spPr>
          <a:xfrm>
            <a:off x="6096000" y="1326319"/>
            <a:ext cx="6378314" cy="5406608"/>
          </a:xfrm>
          <a:prstGeom prst="rect">
            <a:avLst/>
          </a:prstGeom>
          <a:noFill/>
        </p:spPr>
        <p:txBody>
          <a:bodyPr wrap="square">
            <a:spAutoFit/>
          </a:bodyPr>
          <a:lstStyle/>
          <a:p>
            <a:pPr marL="0" indent="0" algn="ctr">
              <a:lnSpc>
                <a:spcPct val="100000"/>
              </a:lnSpc>
              <a:spcBef>
                <a:spcPts val="1400"/>
              </a:spcBef>
              <a:buNone/>
            </a:pPr>
            <a:r>
              <a:rPr lang="en-US" sz="1800" b="1">
                <a:solidFill>
                  <a:schemeClr val="accent3">
                    <a:lumMod val="25000"/>
                  </a:schemeClr>
                </a:solidFill>
                <a:latin typeface="Abadi" panose="020B0604020104020204" pitchFamily="34" charset="0"/>
              </a:rPr>
              <a:t>Model Evaluation</a:t>
            </a:r>
          </a:p>
          <a:p>
            <a:pPr marL="285750" indent="-285750">
              <a:lnSpc>
                <a:spcPct val="100000"/>
              </a:lnSpc>
              <a:spcBef>
                <a:spcPts val="1400"/>
              </a:spcBef>
              <a:buFont typeface="Arial" panose="020B0604020202020204" pitchFamily="34" charset="0"/>
              <a:buChar char="•"/>
            </a:pPr>
            <a:r>
              <a:rPr lang="en-US" sz="1800">
                <a:solidFill>
                  <a:schemeClr val="accent3">
                    <a:lumMod val="25000"/>
                  </a:schemeClr>
                </a:solidFill>
                <a:latin typeface="Abadi" panose="020B0604020104020204" pitchFamily="34" charset="0"/>
              </a:rPr>
              <a:t>Accuracy Metric</a:t>
            </a:r>
            <a:r>
              <a:rPr lang="en-US">
                <a:solidFill>
                  <a:schemeClr val="accent3">
                    <a:lumMod val="25000"/>
                  </a:schemeClr>
                </a:solidFill>
                <a:latin typeface="Abadi" panose="020B0604020104020204" pitchFamily="34" charset="0"/>
              </a:rPr>
              <a:t>:</a:t>
            </a:r>
            <a:r>
              <a:rPr lang="en-US" sz="1800">
                <a:solidFill>
                  <a:schemeClr val="accent3">
                    <a:lumMod val="25000"/>
                  </a:schemeClr>
                </a:solidFill>
                <a:latin typeface="Abadi" panose="020B0604020104020204" pitchFamily="34" charset="0"/>
              </a:rPr>
              <a:t> Used accuracy as the primary evaluation metric for model performance.</a:t>
            </a:r>
          </a:p>
          <a:p>
            <a:pPr marL="285750" indent="-285750">
              <a:lnSpc>
                <a:spcPct val="100000"/>
              </a:lnSpc>
              <a:spcBef>
                <a:spcPts val="1400"/>
              </a:spcBef>
              <a:buFont typeface="Arial" panose="020B0604020202020204" pitchFamily="34" charset="0"/>
              <a:buChar char="•"/>
            </a:pPr>
            <a:r>
              <a:rPr lang="en-US" sz="1800">
                <a:solidFill>
                  <a:schemeClr val="accent3">
                    <a:lumMod val="25000"/>
                  </a:schemeClr>
                </a:solidFill>
                <a:latin typeface="Abadi" panose="020B0604020104020204" pitchFamily="34" charset="0"/>
              </a:rPr>
              <a:t>Confusion Matrix**: Plotted the confusion matrix to visualize model predictions.</a:t>
            </a:r>
          </a:p>
          <a:p>
            <a:pPr algn="ctr">
              <a:lnSpc>
                <a:spcPct val="100000"/>
              </a:lnSpc>
              <a:spcBef>
                <a:spcPts val="1400"/>
              </a:spcBef>
            </a:pPr>
            <a:r>
              <a:rPr lang="en-US" sz="1800">
                <a:solidFill>
                  <a:schemeClr val="accent3">
                    <a:lumMod val="25000"/>
                  </a:schemeClr>
                </a:solidFill>
                <a:latin typeface="Abadi" panose="020B0604020104020204" pitchFamily="34" charset="0"/>
              </a:rPr>
              <a:t>Model Improvement</a:t>
            </a:r>
          </a:p>
          <a:p>
            <a:pPr marL="285750" indent="-285750">
              <a:lnSpc>
                <a:spcPct val="100000"/>
              </a:lnSpc>
              <a:spcBef>
                <a:spcPts val="1400"/>
              </a:spcBef>
              <a:buFont typeface="Arial" panose="020B0604020202020204" pitchFamily="34" charset="0"/>
              <a:buChar char="•"/>
            </a:pPr>
            <a:r>
              <a:rPr lang="en-US" sz="1800">
                <a:solidFill>
                  <a:schemeClr val="accent3">
                    <a:lumMod val="25000"/>
                  </a:schemeClr>
                </a:solidFill>
                <a:latin typeface="Abadi" panose="020B0604020104020204" pitchFamily="34" charset="0"/>
              </a:rPr>
              <a:t>Feature Engineering: Enhanced model performance through feature engineering techniques.</a:t>
            </a:r>
          </a:p>
          <a:p>
            <a:pPr marL="285750" indent="-285750">
              <a:lnSpc>
                <a:spcPct val="100000"/>
              </a:lnSpc>
              <a:spcBef>
                <a:spcPts val="1400"/>
              </a:spcBef>
              <a:buFont typeface="Arial" panose="020B0604020202020204" pitchFamily="34" charset="0"/>
              <a:buChar char="•"/>
            </a:pPr>
            <a:r>
              <a:rPr lang="en-US" sz="1800">
                <a:solidFill>
                  <a:schemeClr val="accent3">
                    <a:lumMod val="25000"/>
                  </a:schemeClr>
                </a:solidFill>
                <a:latin typeface="Abadi" panose="020B0604020104020204" pitchFamily="34" charset="0"/>
              </a:rPr>
              <a:t>Algorithm Tuning: Further refined models to improve accuracy.</a:t>
            </a:r>
          </a:p>
          <a:p>
            <a:pPr algn="ctr">
              <a:lnSpc>
                <a:spcPct val="100000"/>
              </a:lnSpc>
              <a:spcBef>
                <a:spcPts val="1400"/>
              </a:spcBef>
            </a:pPr>
            <a:r>
              <a:rPr lang="en-US" sz="1800">
                <a:solidFill>
                  <a:schemeClr val="accent3">
                    <a:lumMod val="25000"/>
                  </a:schemeClr>
                </a:solidFill>
                <a:latin typeface="Abadi" panose="020B0604020104020204" pitchFamily="34" charset="0"/>
              </a:rPr>
              <a:t>Results</a:t>
            </a:r>
          </a:p>
          <a:p>
            <a:pPr marL="285750" indent="-285750">
              <a:lnSpc>
                <a:spcPct val="100000"/>
              </a:lnSpc>
              <a:spcBef>
                <a:spcPts val="1400"/>
              </a:spcBef>
              <a:buFontTx/>
              <a:buChar char="-"/>
            </a:pPr>
            <a:r>
              <a:rPr lang="en-US" sz="1800">
                <a:solidFill>
                  <a:schemeClr val="accent3">
                    <a:lumMod val="25000"/>
                  </a:schemeClr>
                </a:solidFill>
                <a:latin typeface="Abadi" panose="020B0604020104020204" pitchFamily="34" charset="0"/>
              </a:rPr>
              <a:t>*Best Performing Model: Identified the best performing classification model through systematic evaluation.</a:t>
            </a:r>
          </a:p>
          <a:p>
            <a:pPr>
              <a:lnSpc>
                <a:spcPct val="100000"/>
              </a:lnSpc>
              <a:spcBef>
                <a:spcPts val="1400"/>
              </a:spcBef>
            </a:pPr>
            <a:endParaRPr lang="en-US" sz="1800"/>
          </a:p>
        </p:txBody>
      </p:sp>
      <p:sp>
        <p:nvSpPr>
          <p:cNvPr id="10" name="Slide Number Placeholder 3">
            <a:extLst>
              <a:ext uri="{FF2B5EF4-FFF2-40B4-BE49-F238E27FC236}">
                <a16:creationId xmlns:a16="http://schemas.microsoft.com/office/drawing/2014/main" id="{37B45E33-BDAF-CE6B-93D4-B58F559DD5B5}"/>
              </a:ext>
            </a:extLst>
          </p:cNvPr>
          <p:cNvSpPr txBox="1">
            <a:spLocks/>
          </p:cNvSpPr>
          <p:nvPr/>
        </p:nvSpPr>
        <p:spPr>
          <a:xfrm>
            <a:off x="6340839" y="6505519"/>
            <a:ext cx="5367867" cy="454816"/>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1400"/>
              </a:spcBef>
            </a:pPr>
            <a:r>
              <a:rPr lang="en-US">
                <a:solidFill>
                  <a:schemeClr val="accent3">
                    <a:lumMod val="25000"/>
                  </a:schemeClr>
                </a:solidFill>
              </a:rPr>
              <a:t>The GitHub URL of the completed SpaceX project is </a:t>
            </a:r>
            <a:r>
              <a:rPr lang="en-US">
                <a:solidFill>
                  <a:schemeClr val="accent3">
                    <a:lumMod val="25000"/>
                  </a:schemeClr>
                </a:solidFill>
                <a:hlinkClick r:id="rId4"/>
              </a:rPr>
              <a:t>here.</a:t>
            </a:r>
            <a:endParaRPr lang="en-US">
              <a:solidFill>
                <a:schemeClr val="accent3">
                  <a:lumMod val="25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468592" y="1124141"/>
            <a:ext cx="11147675" cy="57338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en-US" sz="2000" b="1">
                <a:solidFill>
                  <a:schemeClr val="tx1"/>
                </a:solidFill>
              </a:rPr>
              <a:t>Exploratory Data Analysis Results</a:t>
            </a:r>
          </a:p>
          <a:p>
            <a:pPr lvl="1"/>
            <a:r>
              <a:rPr lang="en-US" sz="2000">
                <a:solidFill>
                  <a:schemeClr val="tx1"/>
                </a:solidFill>
              </a:rPr>
              <a:t>Our exploratory data analysis (EDA) provided valuable insights into the dataset, highlighting key relationships and trends in launch outcomes, payloads, and launch sites.</a:t>
            </a:r>
          </a:p>
          <a:p>
            <a:r>
              <a:rPr lang="en-US" sz="2000" b="1">
                <a:solidFill>
                  <a:schemeClr val="tx1"/>
                </a:solidFill>
              </a:rPr>
              <a:t>Interactive Analytics Demo</a:t>
            </a:r>
          </a:p>
          <a:p>
            <a:pPr lvl="1"/>
            <a:r>
              <a:rPr lang="en-US" sz="2000">
                <a:solidFill>
                  <a:schemeClr val="tx1"/>
                </a:solidFill>
              </a:rPr>
              <a:t>An interactive dashboard was created to visualize our findings, featuring:</a:t>
            </a:r>
          </a:p>
          <a:p>
            <a:pPr lvl="2">
              <a:buFont typeface="Arial" panose="020B0604020202020204" pitchFamily="34" charset="0"/>
              <a:buChar char="•"/>
            </a:pPr>
            <a:r>
              <a:rPr lang="en-US" b="1">
                <a:solidFill>
                  <a:schemeClr val="tx1"/>
                </a:solidFill>
              </a:rPr>
              <a:t>Dropdown Menus</a:t>
            </a:r>
            <a:r>
              <a:rPr lang="en-US">
                <a:solidFill>
                  <a:schemeClr val="tx1"/>
                </a:solidFill>
              </a:rPr>
              <a:t> for selecting launch sites.</a:t>
            </a:r>
          </a:p>
          <a:p>
            <a:pPr lvl="2">
              <a:buFont typeface="Arial" panose="020B0604020202020204" pitchFamily="34" charset="0"/>
              <a:buChar char="•"/>
            </a:pPr>
            <a:r>
              <a:rPr lang="en-US" b="1">
                <a:solidFill>
                  <a:schemeClr val="tx1"/>
                </a:solidFill>
              </a:rPr>
              <a:t>Pie Charts</a:t>
            </a:r>
            <a:r>
              <a:rPr lang="en-US">
                <a:solidFill>
                  <a:schemeClr val="tx1"/>
                </a:solidFill>
              </a:rPr>
              <a:t> showing success and failure rates.</a:t>
            </a:r>
          </a:p>
          <a:p>
            <a:pPr lvl="2">
              <a:buFont typeface="Arial" panose="020B0604020202020204" pitchFamily="34" charset="0"/>
              <a:buChar char="•"/>
            </a:pPr>
            <a:r>
              <a:rPr lang="en-US" b="1">
                <a:solidFill>
                  <a:schemeClr val="tx1"/>
                </a:solidFill>
              </a:rPr>
              <a:t>Range Sliders</a:t>
            </a:r>
            <a:r>
              <a:rPr lang="en-US">
                <a:solidFill>
                  <a:schemeClr val="tx1"/>
                </a:solidFill>
              </a:rPr>
              <a:t> to filter payload masses.</a:t>
            </a:r>
          </a:p>
          <a:p>
            <a:pPr lvl="2">
              <a:buFont typeface="Arial" panose="020B0604020202020204" pitchFamily="34" charset="0"/>
              <a:buChar char="•"/>
            </a:pPr>
            <a:r>
              <a:rPr lang="en-US" b="1">
                <a:solidFill>
                  <a:schemeClr val="tx1"/>
                </a:solidFill>
              </a:rPr>
              <a:t>Scatter Plots</a:t>
            </a:r>
            <a:r>
              <a:rPr lang="en-US">
                <a:solidFill>
                  <a:schemeClr val="tx1"/>
                </a:solidFill>
              </a:rPr>
              <a:t> illustrating the relationship between success rates and payload mass.</a:t>
            </a:r>
          </a:p>
          <a:p>
            <a:r>
              <a:rPr lang="en-US" sz="2000" b="1">
                <a:solidFill>
                  <a:schemeClr val="tx1"/>
                </a:solidFill>
              </a:rPr>
              <a:t>Predictive Analysis Results</a:t>
            </a:r>
          </a:p>
          <a:p>
            <a:pPr lvl="1"/>
            <a:r>
              <a:rPr lang="en-US" sz="2000">
                <a:solidFill>
                  <a:schemeClr val="tx1"/>
                </a:solidFill>
              </a:rPr>
              <a:t>The predictive analysis led to a well-tuned machine learning model, achieving:</a:t>
            </a:r>
          </a:p>
          <a:p>
            <a:pPr lvl="1">
              <a:buFont typeface="Arial" panose="020B0604020202020204" pitchFamily="34" charset="0"/>
              <a:buChar char="•"/>
            </a:pPr>
            <a:r>
              <a:rPr lang="en-US" sz="2000">
                <a:solidFill>
                  <a:schemeClr val="tx1"/>
                </a:solidFill>
              </a:rPr>
              <a:t>Identification of the best-performing classification model.</a:t>
            </a:r>
          </a:p>
          <a:p>
            <a:pPr lvl="1">
              <a:buFont typeface="Arial" panose="020B0604020202020204" pitchFamily="34" charset="0"/>
              <a:buChar char="•"/>
            </a:pPr>
            <a:r>
              <a:rPr lang="en-US" sz="2000">
                <a:solidFill>
                  <a:schemeClr val="tx1"/>
                </a:solidFill>
              </a:rPr>
              <a:t>Improved accuracy through hyperparameter tuning and feature engineering.</a:t>
            </a:r>
          </a:p>
          <a:p>
            <a:pPr lvl="1">
              <a:buFont typeface="Arial" panose="020B0604020202020204" pitchFamily="34" charset="0"/>
              <a:buChar char="•"/>
            </a:pPr>
            <a:r>
              <a:rPr lang="en-US" sz="2000">
                <a:solidFill>
                  <a:schemeClr val="tx1"/>
                </a:solidFill>
              </a:rPr>
              <a:t>Visualizations of model performance, including confusion matrices.</a:t>
            </a:r>
          </a:p>
          <a:p>
            <a:pPr marL="0" indent="0">
              <a:buNone/>
            </a:pPr>
            <a:endParaRPr lang="en-US" sz="2000">
              <a:solidFill>
                <a:schemeClr val="tx1"/>
              </a:solidFill>
            </a:endParaRPr>
          </a:p>
          <a:p>
            <a:pPr marL="0" indent="0">
              <a:buNone/>
            </a:pPr>
            <a:r>
              <a:rPr lang="en-US" sz="2000">
                <a:solidFill>
                  <a:schemeClr val="tx1"/>
                </a:solidFill>
              </a:rPr>
              <a:t>These results enhance our understanding of launch success factors and provide actionable insights for future missions.</a:t>
            </a: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148"/>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p:cNvSpPr>
            <a:spLocks noGrp="1"/>
          </p:cNvSpPr>
          <p:nvPr>
            <p:ph type="body" sz="half" idx="4294967295"/>
          </p:nvPr>
        </p:nvSpPr>
        <p:spPr>
          <a:xfrm>
            <a:off x="-135466" y="1087699"/>
            <a:ext cx="11988799" cy="3811588"/>
          </a:xfrm>
          <a:prstGeom prst="rect">
            <a:avLst/>
          </a:prstGeom>
        </p:spPr>
        <p:txBody>
          <a:bodyPr>
            <a:normAutofit/>
          </a:bodyPr>
          <a:lstStyle/>
          <a:p>
            <a:r>
              <a:rPr lang="en-US" sz="2000"/>
              <a:t>Our analysis reveals a compelling trend: across all launch sites, the success rate is on the rise. Notably, the data indicates that as the number of flights increases at a site, so too does the success rate. This pattern is visually represented in our scatter plot, which demonstrates a clear correlation between flight volume and success rates.</a:t>
            </a:r>
          </a:p>
          <a:p>
            <a:r>
              <a:rPr lang="en-US" sz="2000"/>
              <a:t>However, an intriguing exception emerges with the CCAFS SLC40 site, which exhibits a weaker pattern compared to others. While most sites benefit from increased flight activity leading to higher success rates, CCAFS SLC40 deviates from this trend, prompting further investigation into the factors influencing its performance. This nuanced understanding of launch success dynamics is crucial for optimizing future missions.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2" name="Picture 1">
            <a:extLst>
              <a:ext uri="{FF2B5EF4-FFF2-40B4-BE49-F238E27FC236}">
                <a16:creationId xmlns:a16="http://schemas.microsoft.com/office/drawing/2014/main" id="{C423C9ED-D798-D366-47BD-CAA745E58C5B}"/>
              </a:ext>
            </a:extLst>
          </p:cNvPr>
          <p:cNvPicPr>
            <a:picLocks noChangeAspect="1"/>
          </p:cNvPicPr>
          <p:nvPr/>
        </p:nvPicPr>
        <p:blipFill>
          <a:blip r:embed="rId4"/>
          <a:stretch>
            <a:fillRect/>
          </a:stretch>
        </p:blipFill>
        <p:spPr>
          <a:xfrm>
            <a:off x="0" y="3506344"/>
            <a:ext cx="12192000" cy="3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a:p>
        </p:txBody>
      </p:sp>
      <p:sp>
        <p:nvSpPr>
          <p:cNvPr id="10" name="Content Placeholder 2"/>
          <p:cNvSpPr txBox="1"/>
          <p:nvPr/>
        </p:nvSpPr>
        <p:spPr>
          <a:xfrm>
            <a:off x="1568297" y="1249640"/>
            <a:ext cx="5167086" cy="332082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3200">
                <a:solidFill>
                  <a:schemeClr val="accent3">
                    <a:lumMod val="25000"/>
                  </a:schemeClr>
                </a:solidFill>
                <a:latin typeface="Abadi"/>
              </a:rPr>
              <a:t>Executive Summary</a:t>
            </a:r>
          </a:p>
          <a:p>
            <a:pPr>
              <a:lnSpc>
                <a:spcPct val="100000"/>
              </a:lnSpc>
              <a:spcBef>
                <a:spcPts val="1400"/>
              </a:spcBef>
            </a:pPr>
            <a:r>
              <a:rPr lang="en-US" sz="3200">
                <a:solidFill>
                  <a:schemeClr val="accent3">
                    <a:lumMod val="25000"/>
                  </a:schemeClr>
                </a:solidFill>
                <a:latin typeface="Abadi"/>
              </a:rPr>
              <a:t>Introduction</a:t>
            </a:r>
          </a:p>
          <a:p>
            <a:pPr>
              <a:lnSpc>
                <a:spcPct val="100000"/>
              </a:lnSpc>
              <a:spcBef>
                <a:spcPts val="1400"/>
              </a:spcBef>
            </a:pPr>
            <a:r>
              <a:rPr lang="en-US" sz="3200">
                <a:solidFill>
                  <a:schemeClr val="accent3">
                    <a:lumMod val="25000"/>
                  </a:schemeClr>
                </a:solidFill>
                <a:latin typeface="Abadi"/>
              </a:rPr>
              <a:t>Methodology</a:t>
            </a:r>
          </a:p>
          <a:p>
            <a:pPr>
              <a:lnSpc>
                <a:spcPct val="100000"/>
              </a:lnSpc>
              <a:spcBef>
                <a:spcPts val="1400"/>
              </a:spcBef>
            </a:pPr>
            <a:r>
              <a:rPr lang="en-US" sz="3200">
                <a:solidFill>
                  <a:schemeClr val="accent3">
                    <a:lumMod val="25000"/>
                  </a:schemeClr>
                </a:solidFill>
                <a:latin typeface="Abadi"/>
              </a:rPr>
              <a:t>Results</a:t>
            </a:r>
          </a:p>
          <a:p>
            <a:pPr>
              <a:lnSpc>
                <a:spcPct val="100000"/>
              </a:lnSpc>
              <a:spcBef>
                <a:spcPts val="1400"/>
              </a:spcBef>
            </a:pPr>
            <a:r>
              <a:rPr lang="en-US" sz="3200">
                <a:solidFill>
                  <a:schemeClr val="accent3">
                    <a:lumMod val="25000"/>
                  </a:schemeClr>
                </a:solidFill>
                <a:latin typeface="Abadi"/>
              </a:rPr>
              <a:t>Conclusion</a:t>
            </a:r>
          </a:p>
          <a:p>
            <a:pPr>
              <a:lnSpc>
                <a:spcPct val="100000"/>
              </a:lnSpc>
              <a:spcBef>
                <a:spcPts val="1400"/>
              </a:spcBef>
            </a:pPr>
            <a:r>
              <a:rPr lang="en-US" sz="320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p:cNvSpPr>
            <a:spLocks noGrp="1"/>
          </p:cNvSpPr>
          <p:nvPr>
            <p:ph type="body" sz="half" idx="4294967295"/>
          </p:nvPr>
        </p:nvSpPr>
        <p:spPr>
          <a:xfrm>
            <a:off x="0" y="952157"/>
            <a:ext cx="12191999" cy="2112776"/>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The success of a rocket landing can be influenced by the payload mass, especially depending on the launch site. For example, at Cape Canaveral Air Force Station's SLC-40, a heavier payload generally correlates with a higher success rate. Analysis shows that once the payload exceeds 7,000 kg, the probability of a successful landing significantly increases. However, it's important to note that there isn't a definitive relationship indicating that the launch site itself is directly dependent on the payload mass for overall success rates.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6" name="Picture 5">
            <a:extLst>
              <a:ext uri="{FF2B5EF4-FFF2-40B4-BE49-F238E27FC236}">
                <a16:creationId xmlns:a16="http://schemas.microsoft.com/office/drawing/2014/main" id="{32173DB5-E914-ED0A-D93A-3B20CA269C34}"/>
              </a:ext>
            </a:extLst>
          </p:cNvPr>
          <p:cNvPicPr>
            <a:picLocks noChangeAspect="1"/>
          </p:cNvPicPr>
          <p:nvPr/>
        </p:nvPicPr>
        <p:blipFill>
          <a:blip r:embed="rId4"/>
          <a:stretch>
            <a:fillRect/>
          </a:stretch>
        </p:blipFill>
        <p:spPr>
          <a:xfrm>
            <a:off x="-1" y="3009980"/>
            <a:ext cx="12289643" cy="38480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p:cNvSpPr>
            <a:spLocks noGrp="1"/>
          </p:cNvSpPr>
          <p:nvPr>
            <p:ph type="body" sz="half" idx="4294967295"/>
          </p:nvPr>
        </p:nvSpPr>
        <p:spPr>
          <a:xfrm>
            <a:off x="1" y="1087699"/>
            <a:ext cx="3860799" cy="2519101"/>
          </a:xfrm>
          <a:prstGeom prst="rect">
            <a:avLst/>
          </a:prstGeom>
        </p:spPr>
        <p:txBody>
          <a:bodyPr>
            <a:noAutofit/>
          </a:bodyPr>
          <a:lstStyle/>
          <a:p>
            <a:pPr>
              <a:lnSpc>
                <a:spcPct val="100000"/>
              </a:lnSpc>
              <a:spcBef>
                <a:spcPts val="1400"/>
              </a:spcBef>
            </a:pPr>
            <a:r>
              <a:rPr lang="en-CA" sz="1800">
                <a:solidFill>
                  <a:schemeClr val="accent3">
                    <a:lumMod val="25000"/>
                  </a:schemeClr>
                </a:solidFill>
                <a:latin typeface="Abadi" panose="020B0604020104020204" pitchFamily="34" charset="0"/>
              </a:rPr>
              <a:t>The figure illustrates how different orbital types can affect landing outcomes. Certain orbits, such as SSO, HEO, GEO, and ES-L1, exhibit a 100% success rate, while the SO orbit shows a 0% success rate. However, a closer examination reveals that some of these orbits, like GEO, SO, HEO, and ES-L1, have only a single occurrence in the data, indicating that more data is needed to identify consistent patterns or trends before making any definitive conclusions. From the analysis, it's clear that ES-L1, GEO, HEO, SSO, and VLEO demonstrate the highest success rates, with ES-L1, GEO, HEO, and SSO particularly standing out as the most successful orbits.</a:t>
            </a:r>
            <a:endParaRPr lang="en-US" sz="18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6" name="Picture 5">
            <a:extLst>
              <a:ext uri="{FF2B5EF4-FFF2-40B4-BE49-F238E27FC236}">
                <a16:creationId xmlns:a16="http://schemas.microsoft.com/office/drawing/2014/main" id="{6857C13D-7653-B14D-93E3-ED1582EC92BF}"/>
              </a:ext>
            </a:extLst>
          </p:cNvPr>
          <p:cNvPicPr>
            <a:picLocks noChangeAspect="1"/>
          </p:cNvPicPr>
          <p:nvPr/>
        </p:nvPicPr>
        <p:blipFill>
          <a:blip r:embed="rId4"/>
          <a:stretch>
            <a:fillRect/>
          </a:stretch>
        </p:blipFill>
        <p:spPr>
          <a:xfrm>
            <a:off x="4019677" y="762374"/>
            <a:ext cx="8172323" cy="577030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835"/>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385005" y="1087699"/>
            <a:ext cx="11421989" cy="2756168"/>
          </a:xfrm>
          <a:prstGeom prst="rect">
            <a:avLst/>
          </a:prstGeom>
        </p:spPr>
        <p:txBody>
          <a:bodyPr>
            <a:normAutofit fontScale="92500"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The scatter plot indicates a general trend where an increasing number of flights for each orbit correlates with a higher success rate, particularly in LEO orbit. However, the GTO orbit shows no discernible relationship between flight numbers and success rates. It's important to note that orbits with only one occurrence should be excluded from this analysis, as additional data is necessary for reliable conclusions. Specifically, the success rate for LEO orbit appears to improve with more flights, while GTO does not demonstrate any correlation. It can be inferred that the high success rates of orbits like SSO and HEO may stem from insights gained from previous launches in other orbits. Overall, the data suggests that a greater number of flights at a launch site is associated with an increased success rate.</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2" name="Picture 1">
            <a:extLst>
              <a:ext uri="{FF2B5EF4-FFF2-40B4-BE49-F238E27FC236}">
                <a16:creationId xmlns:a16="http://schemas.microsoft.com/office/drawing/2014/main" id="{33EA61FD-6554-7CA4-1861-D3BE2A740C09}"/>
              </a:ext>
            </a:extLst>
          </p:cNvPr>
          <p:cNvPicPr>
            <a:picLocks noChangeAspect="1"/>
          </p:cNvPicPr>
          <p:nvPr/>
        </p:nvPicPr>
        <p:blipFill>
          <a:blip r:embed="rId3"/>
          <a:stretch>
            <a:fillRect/>
          </a:stretch>
        </p:blipFill>
        <p:spPr>
          <a:xfrm>
            <a:off x="0" y="3706000"/>
            <a:ext cx="12192000" cy="3152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p:cNvSpPr>
            <a:spLocks noGrp="1"/>
          </p:cNvSpPr>
          <p:nvPr>
            <p:ph type="body" sz="half" idx="4294967295"/>
          </p:nvPr>
        </p:nvSpPr>
        <p:spPr>
          <a:xfrm>
            <a:off x="0" y="1261534"/>
            <a:ext cx="12191999"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Heavier payloads positively impact the success rates for LEO, ISS, and PO orbits, while negatively affecting MEO and VLEO orbits. The GTO orbit appears to show no relationship between payload weight and success rates. Additionally, orbits like SO, GEO, and HEO require more data to identify any discernible patterns or trends. The weight of the payload can significantly influence launch success rates in specific orbits; for instance, heavier payloads enhance success in LEO, while reducing payload weight in GTO can lead to improved launch outcomes. Overall, it is evident that heavy payloads are associated with higher success rates for landings in PO, LEO, and ISS orbits.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2" name="Picture 1">
            <a:extLst>
              <a:ext uri="{FF2B5EF4-FFF2-40B4-BE49-F238E27FC236}">
                <a16:creationId xmlns:a16="http://schemas.microsoft.com/office/drawing/2014/main" id="{55375D20-9C14-7750-077B-55452613F412}"/>
              </a:ext>
            </a:extLst>
          </p:cNvPr>
          <p:cNvPicPr>
            <a:picLocks noChangeAspect="1"/>
          </p:cNvPicPr>
          <p:nvPr/>
        </p:nvPicPr>
        <p:blipFill>
          <a:blip r:embed="rId3"/>
          <a:stretch>
            <a:fillRect/>
          </a:stretch>
        </p:blipFill>
        <p:spPr>
          <a:xfrm>
            <a:off x="0" y="3903779"/>
            <a:ext cx="12108894" cy="279435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473"/>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p:cNvSpPr>
            <a:spLocks noGrp="1"/>
          </p:cNvSpPr>
          <p:nvPr>
            <p:ph type="body" sz="half" idx="4294967295"/>
          </p:nvPr>
        </p:nvSpPr>
        <p:spPr>
          <a:xfrm>
            <a:off x="-68189" y="1080275"/>
            <a:ext cx="12191999"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The figures illustrate a clear upward trend in the success rate of SpaceX rockets from 2013 to 2020. If this trend continues in the coming years, the success rate may steadily rise, potentially reaching a 100% success rate. Since 2013, there has been a consistent increase in the success rate, as evidenced by the plot, which shows that the success rate has continuously improved over this period.</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Picture 1">
            <a:extLst>
              <a:ext uri="{FF2B5EF4-FFF2-40B4-BE49-F238E27FC236}">
                <a16:creationId xmlns:a16="http://schemas.microsoft.com/office/drawing/2014/main" id="{995272F7-A101-0286-6434-811C71F4F860}"/>
              </a:ext>
            </a:extLst>
          </p:cNvPr>
          <p:cNvPicPr>
            <a:picLocks noChangeAspect="1"/>
          </p:cNvPicPr>
          <p:nvPr/>
        </p:nvPicPr>
        <p:blipFill>
          <a:blip r:embed="rId3"/>
          <a:stretch>
            <a:fillRect/>
          </a:stretch>
        </p:blipFill>
        <p:spPr>
          <a:xfrm>
            <a:off x="3118305" y="2480961"/>
            <a:ext cx="6195028" cy="446170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p:cNvSpPr>
            <a:spLocks noGrp="1"/>
          </p:cNvSpPr>
          <p:nvPr>
            <p:ph idx="4294967295"/>
          </p:nvPr>
        </p:nvSpPr>
        <p:spPr>
          <a:xfrm>
            <a:off x="39762" y="1253331"/>
            <a:ext cx="12152238"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The keyword DISTINCT was utilized to display only unique launch sites from the SpaceX data, effectively eliminating any duplicate entries for the LAUNCH_SITE. This ensures that the data reflects each launch site only once, providing a clearer view of the distinct locations used in the SpaceX launches.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2" name="Picture 1">
            <a:extLst>
              <a:ext uri="{FF2B5EF4-FFF2-40B4-BE49-F238E27FC236}">
                <a16:creationId xmlns:a16="http://schemas.microsoft.com/office/drawing/2014/main" id="{852A7970-F725-292B-2975-B719718AC4BD}"/>
              </a:ext>
            </a:extLst>
          </p:cNvPr>
          <p:cNvPicPr>
            <a:picLocks noChangeAspect="1"/>
          </p:cNvPicPr>
          <p:nvPr/>
        </p:nvPicPr>
        <p:blipFill>
          <a:blip r:embed="rId3"/>
          <a:stretch>
            <a:fillRect/>
          </a:stretch>
        </p:blipFill>
        <p:spPr>
          <a:xfrm>
            <a:off x="2616199" y="2494973"/>
            <a:ext cx="7730067" cy="436780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508"/>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p:cNvSpPr>
            <a:spLocks noGrp="1"/>
          </p:cNvSpPr>
          <p:nvPr>
            <p:ph idx="4294967295"/>
          </p:nvPr>
        </p:nvSpPr>
        <p:spPr>
          <a:xfrm>
            <a:off x="0" y="1087699"/>
            <a:ext cx="121920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The query was designed to display five records of launch sites that start with "CCA." The WHERE clause, combined with the LIKE operator, filters for launch sites containing the substring "CCA." By using LIMIT 5, the query ensures that only five records are returned from this filtered data, allowing for a focused view of the relevant launch sites.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'KSC'</a:t>
            </a:r>
          </a:p>
        </p:txBody>
      </p:sp>
      <p:pic>
        <p:nvPicPr>
          <p:cNvPr id="2" name="Picture 1">
            <a:extLst>
              <a:ext uri="{FF2B5EF4-FFF2-40B4-BE49-F238E27FC236}">
                <a16:creationId xmlns:a16="http://schemas.microsoft.com/office/drawing/2014/main" id="{4FF524CC-AEDD-103C-B1E6-3DF1E9F200DE}"/>
              </a:ext>
            </a:extLst>
          </p:cNvPr>
          <p:cNvPicPr>
            <a:picLocks noChangeAspect="1"/>
          </p:cNvPicPr>
          <p:nvPr/>
        </p:nvPicPr>
        <p:blipFill>
          <a:blip r:embed="rId3"/>
          <a:stretch>
            <a:fillRect/>
          </a:stretch>
        </p:blipFill>
        <p:spPr>
          <a:xfrm>
            <a:off x="0" y="2522627"/>
            <a:ext cx="12084396" cy="35029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p:cNvSpPr>
            <a:spLocks noGrp="1"/>
          </p:cNvSpPr>
          <p:nvPr>
            <p:ph idx="4294967295"/>
          </p:nvPr>
        </p:nvSpPr>
        <p:spPr>
          <a:xfrm>
            <a:off x="0" y="1087699"/>
            <a:ext cx="121920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The total payload carried by boosters from NASA was calculated to be 45,596 using the query provided. This query specifically returns the sum of all payload masses associated with NASA as the customer (CRS), allowing for an accurate assessment of the total payload delivered by these boosters.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2" name="Picture 1">
            <a:extLst>
              <a:ext uri="{FF2B5EF4-FFF2-40B4-BE49-F238E27FC236}">
                <a16:creationId xmlns:a16="http://schemas.microsoft.com/office/drawing/2014/main" id="{8455D839-6F2D-20D6-8AB4-E58D0DD73FE9}"/>
              </a:ext>
            </a:extLst>
          </p:cNvPr>
          <p:cNvPicPr>
            <a:picLocks noChangeAspect="1"/>
          </p:cNvPicPr>
          <p:nvPr/>
        </p:nvPicPr>
        <p:blipFill>
          <a:blip r:embed="rId4"/>
          <a:stretch>
            <a:fillRect/>
          </a:stretch>
        </p:blipFill>
        <p:spPr>
          <a:xfrm>
            <a:off x="622509" y="2621973"/>
            <a:ext cx="10663102" cy="423602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0" y="1087699"/>
            <a:ext cx="121920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The average payload mass carried by the booster version F9 v1.1 was calculated to be 2,928.4. This query computes the average of all payload masses where the booster version includes the substring "F9 v1.1," providing a precise measure of the payload capacity associated with this specific booster version.</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pic>
        <p:nvPicPr>
          <p:cNvPr id="2" name="Picture 1">
            <a:extLst>
              <a:ext uri="{FF2B5EF4-FFF2-40B4-BE49-F238E27FC236}">
                <a16:creationId xmlns:a16="http://schemas.microsoft.com/office/drawing/2014/main" id="{4483E05D-2B63-D8A3-A81C-15725AF1FE54}"/>
              </a:ext>
            </a:extLst>
          </p:cNvPr>
          <p:cNvPicPr>
            <a:picLocks noChangeAspect="1"/>
          </p:cNvPicPr>
          <p:nvPr/>
        </p:nvPicPr>
        <p:blipFill>
          <a:blip r:embed="rId3"/>
          <a:stretch>
            <a:fillRect/>
          </a:stretch>
        </p:blipFill>
        <p:spPr>
          <a:xfrm>
            <a:off x="770010" y="2624667"/>
            <a:ext cx="10855443" cy="416608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23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0" y="1087699"/>
            <a:ext cx="12192000"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We utilized the MIN() function to determine the date of the first successful landing on a ground pad, which was observed to be December 22, 2015. The query selects the oldest successful landing by filtering the dataset to include only records where the landing was successful. By applying the MIN function, we identified the record with the earliest date, confirming that the first successful landing outcome occurred on that date.</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FBEF2863-3D76-AC28-FE80-3A9BEBDC1DA3}"/>
              </a:ext>
            </a:extLst>
          </p:cNvPr>
          <p:cNvPicPr>
            <a:picLocks noChangeAspect="1"/>
          </p:cNvPicPr>
          <p:nvPr/>
        </p:nvPicPr>
        <p:blipFill>
          <a:blip r:embed="rId3"/>
          <a:stretch>
            <a:fillRect/>
          </a:stretch>
        </p:blipFill>
        <p:spPr>
          <a:xfrm>
            <a:off x="770011" y="2962301"/>
            <a:ext cx="9779000" cy="38956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a:p>
        </p:txBody>
      </p:sp>
      <p:sp>
        <p:nvSpPr>
          <p:cNvPr id="10" name="Content Placeholder 2"/>
          <p:cNvSpPr txBox="1"/>
          <p:nvPr/>
        </p:nvSpPr>
        <p:spPr>
          <a:xfrm>
            <a:off x="1" y="1354668"/>
            <a:ext cx="5723466" cy="550333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b="1" u="sng">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a:solidFill>
                  <a:schemeClr val="tx1"/>
                </a:solidFill>
                <a:latin typeface="+mn-lt"/>
              </a:rPr>
              <a:t>Data Acquisition via API</a:t>
            </a:r>
          </a:p>
          <a:p>
            <a:pPr lvl="1">
              <a:lnSpc>
                <a:spcPct val="100000"/>
              </a:lnSpc>
              <a:spcBef>
                <a:spcPts val="1400"/>
              </a:spcBef>
            </a:pPr>
            <a:r>
              <a:rPr lang="en-US" sz="1800">
                <a:solidFill>
                  <a:schemeClr val="tx1"/>
                </a:solidFill>
                <a:latin typeface="+mn-lt"/>
              </a:rPr>
              <a:t>Data Gathering through Web Scraping</a:t>
            </a:r>
          </a:p>
          <a:p>
            <a:pPr lvl="1">
              <a:lnSpc>
                <a:spcPct val="100000"/>
              </a:lnSpc>
              <a:spcBef>
                <a:spcPts val="1400"/>
              </a:spcBef>
            </a:pPr>
            <a:r>
              <a:rPr lang="en-US" sz="1800">
                <a:solidFill>
                  <a:schemeClr val="tx1"/>
                </a:solidFill>
                <a:latin typeface="+mn-lt"/>
              </a:rPr>
              <a:t>Data Cleaning and Preparation</a:t>
            </a:r>
          </a:p>
          <a:p>
            <a:pPr lvl="1">
              <a:lnSpc>
                <a:spcPct val="100000"/>
              </a:lnSpc>
              <a:spcBef>
                <a:spcPts val="1400"/>
              </a:spcBef>
            </a:pPr>
            <a:r>
              <a:rPr lang="en-US" sz="1800">
                <a:solidFill>
                  <a:schemeClr val="tx1"/>
                </a:solidFill>
                <a:latin typeface="+mn-lt"/>
              </a:rPr>
              <a:t>Exploratory Data Analysis using SQL</a:t>
            </a:r>
          </a:p>
          <a:p>
            <a:pPr lvl="1">
              <a:lnSpc>
                <a:spcPct val="100000"/>
              </a:lnSpc>
              <a:spcBef>
                <a:spcPts val="1400"/>
              </a:spcBef>
            </a:pPr>
            <a:r>
              <a:rPr lang="en-US" sz="1800">
                <a:solidFill>
                  <a:schemeClr val="tx1"/>
                </a:solidFill>
                <a:latin typeface="+mn-lt"/>
              </a:rPr>
              <a:t>Exploratory Data Analysis utilizing Data Visualization</a:t>
            </a:r>
          </a:p>
          <a:p>
            <a:pPr lvl="1">
              <a:lnSpc>
                <a:spcPct val="100000"/>
              </a:lnSpc>
              <a:spcBef>
                <a:spcPts val="1400"/>
              </a:spcBef>
            </a:pPr>
            <a:r>
              <a:rPr lang="en-US" sz="1800">
                <a:solidFill>
                  <a:schemeClr val="tx1"/>
                </a:solidFill>
                <a:latin typeface="+mn-lt"/>
              </a:rPr>
              <a:t>Interactive Visual Analytics using Folium</a:t>
            </a:r>
          </a:p>
          <a:p>
            <a:pPr lvl="1">
              <a:lnSpc>
                <a:spcPct val="100000"/>
              </a:lnSpc>
              <a:spcBef>
                <a:spcPts val="1400"/>
              </a:spcBef>
            </a:pPr>
            <a:r>
              <a:rPr lang="en-US" sz="1800">
                <a:solidFill>
                  <a:schemeClr val="tx1"/>
                </a:solidFill>
                <a:latin typeface="+mn-lt"/>
              </a:rPr>
              <a:t>Predictive Modeling with Machine Learning</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A737B37F-83AF-8DBA-A8C6-69EC118221C1}"/>
              </a:ext>
            </a:extLst>
          </p:cNvPr>
          <p:cNvSpPr txBox="1"/>
          <p:nvPr/>
        </p:nvSpPr>
        <p:spPr>
          <a:xfrm>
            <a:off x="6027811" y="4056568"/>
            <a:ext cx="5858933" cy="2169825"/>
          </a:xfrm>
          <a:prstGeom prst="rect">
            <a:avLst/>
          </a:prstGeom>
          <a:noFill/>
        </p:spPr>
        <p:txBody>
          <a:bodyPr wrap="square" rtlCol="0">
            <a:spAutoFit/>
          </a:bodyPr>
          <a:lstStyle/>
          <a:p>
            <a:r>
              <a:rPr lang="en-US" sz="2800" b="1" u="sng">
                <a:solidFill>
                  <a:schemeClr val="accent3">
                    <a:lumMod val="25000"/>
                  </a:schemeClr>
                </a:solidFill>
                <a:latin typeface="Abadi" panose="020B0604020104020204" pitchFamily="34" charset="0"/>
              </a:rPr>
              <a:t>Summary</a:t>
            </a:r>
            <a:r>
              <a:rPr lang="en-US" b="1" u="sng">
                <a:solidFill>
                  <a:schemeClr val="accent3">
                    <a:lumMod val="25000"/>
                  </a:schemeClr>
                </a:solidFill>
                <a:latin typeface="Abadi" panose="020B0604020104020204" pitchFamily="34" charset="0"/>
              </a:rPr>
              <a:t> </a:t>
            </a:r>
            <a:r>
              <a:rPr lang="en-US" sz="2800" b="1" u="sng">
                <a:solidFill>
                  <a:schemeClr val="accent3">
                    <a:lumMod val="25000"/>
                  </a:schemeClr>
                </a:solidFill>
                <a:latin typeface="Abadi" panose="020B0604020104020204" pitchFamily="34" charset="0"/>
              </a:rPr>
              <a:t>of</a:t>
            </a:r>
            <a:r>
              <a:rPr lang="en-US" b="1" u="sng">
                <a:solidFill>
                  <a:schemeClr val="accent3">
                    <a:lumMod val="25000"/>
                  </a:schemeClr>
                </a:solidFill>
                <a:latin typeface="Abadi" panose="020B0604020104020204" pitchFamily="34" charset="0"/>
              </a:rPr>
              <a:t> </a:t>
            </a:r>
            <a:r>
              <a:rPr lang="en-US" sz="2800" b="1" u="sng">
                <a:solidFill>
                  <a:schemeClr val="accent3">
                    <a:lumMod val="25000"/>
                  </a:schemeClr>
                </a:solidFill>
                <a:latin typeface="Abadi" panose="020B0604020104020204" pitchFamily="34" charset="0"/>
              </a:rPr>
              <a:t>all</a:t>
            </a:r>
            <a:r>
              <a:rPr lang="en-US" b="1" u="sng">
                <a:solidFill>
                  <a:schemeClr val="accent3">
                    <a:lumMod val="25000"/>
                  </a:schemeClr>
                </a:solidFill>
                <a:latin typeface="Abadi" panose="020B0604020104020204" pitchFamily="34" charset="0"/>
              </a:rPr>
              <a:t> </a:t>
            </a:r>
            <a:r>
              <a:rPr lang="en-US" sz="2800" b="1" u="sng">
                <a:solidFill>
                  <a:schemeClr val="accent3">
                    <a:lumMod val="25000"/>
                  </a:schemeClr>
                </a:solidFill>
                <a:latin typeface="Abadi" panose="020B0604020104020204" pitchFamily="34" charset="0"/>
              </a:rPr>
              <a:t>results</a:t>
            </a:r>
          </a:p>
          <a:p>
            <a:pPr marL="685800" lvl="1" indent="-228600">
              <a:spcBef>
                <a:spcPts val="1400"/>
              </a:spcBef>
              <a:buFont typeface="Arial" panose="020B0604020202020204"/>
              <a:buChar char="•"/>
            </a:pPr>
            <a:r>
              <a:rPr lang="en-US"/>
              <a:t>Insights Gained from Exploratory Data Analysis</a:t>
            </a:r>
          </a:p>
          <a:p>
            <a:pPr marL="685800" lvl="1" indent="-228600">
              <a:spcBef>
                <a:spcPts val="1400"/>
              </a:spcBef>
              <a:buFont typeface="Arial" panose="020B0604020202020204"/>
              <a:buChar char="•"/>
            </a:pPr>
            <a:r>
              <a:rPr lang="en-US"/>
              <a:t>Dynamic Visualizations Illustrated through Interactive Analytics Screenshots**</a:t>
            </a:r>
          </a:p>
          <a:p>
            <a:pPr marL="685800" lvl="1" indent="-228600">
              <a:spcBef>
                <a:spcPts val="1400"/>
              </a:spcBef>
              <a:buFont typeface="Arial" panose="020B0604020202020204"/>
              <a:buChar char="•"/>
            </a:pPr>
            <a:r>
              <a:rPr lang="en-US"/>
              <a:t>Results Derived from Predictive Analytics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781"/>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p:cNvSpPr>
            <a:spLocks noGrp="1"/>
          </p:cNvSpPr>
          <p:nvPr>
            <p:ph idx="4294967295"/>
          </p:nvPr>
        </p:nvSpPr>
        <p:spPr>
          <a:xfrm>
            <a:off x="0" y="1087699"/>
            <a:ext cx="12192000"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We employed the WHERE clause to filter for boosters that successfully landed on a drone ship, applying the AND condition to specify that the payload mass must be greater than 4,000 kg but less than 6,000 kg. This query returns the booster versions that meet both criteria: a successful landing and a payload mass within the specified range. The use of the WHERE and AND clauses effectively narrows down the dataset to the relevant entries</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 Kg</a:t>
            </a:r>
          </a:p>
        </p:txBody>
      </p:sp>
      <p:pic>
        <p:nvPicPr>
          <p:cNvPr id="2" name="Picture 1">
            <a:extLst>
              <a:ext uri="{FF2B5EF4-FFF2-40B4-BE49-F238E27FC236}">
                <a16:creationId xmlns:a16="http://schemas.microsoft.com/office/drawing/2014/main" id="{5D5D35E2-A4A1-DCFA-A636-A6ECAF6DA56E}"/>
              </a:ext>
            </a:extLst>
          </p:cNvPr>
          <p:cNvPicPr>
            <a:picLocks noChangeAspect="1"/>
          </p:cNvPicPr>
          <p:nvPr/>
        </p:nvPicPr>
        <p:blipFill>
          <a:blip r:embed="rId3"/>
          <a:stretch>
            <a:fillRect/>
          </a:stretch>
        </p:blipFill>
        <p:spPr>
          <a:xfrm>
            <a:off x="2880076" y="2803477"/>
            <a:ext cx="5919363" cy="405452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p:cNvSpPr>
            <a:spLocks noGrp="1"/>
          </p:cNvSpPr>
          <p:nvPr>
            <p:ph idx="4294967295"/>
          </p:nvPr>
        </p:nvSpPr>
        <p:spPr>
          <a:xfrm>
            <a:off x="0" y="1087699"/>
            <a:ext cx="121920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We utilized the wildcard '%' in the WHERE clause to filter for mission outcomes categorized as either a success or a failure. This approach allowed us to analyze the total number of successful and unsuccessful mission outcomes. The first SELECT statement presents subqueries that yield results: the first subquery counts the successful missions, while the second counts the unsuccessful missions. The WHERE clause, combined with the LIKE clause, effectively filters the mission outcomes, and the COUNT function tallies the records that meet the specified criteria.</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DDF129B1-8F54-220D-E0BC-82635E18A1E0}"/>
              </a:ext>
            </a:extLst>
          </p:cNvPr>
          <p:cNvPicPr>
            <a:picLocks noChangeAspect="1"/>
          </p:cNvPicPr>
          <p:nvPr/>
        </p:nvPicPr>
        <p:blipFill>
          <a:blip r:embed="rId3"/>
          <a:stretch>
            <a:fillRect/>
          </a:stretch>
        </p:blipFill>
        <p:spPr>
          <a:xfrm>
            <a:off x="0" y="3263368"/>
            <a:ext cx="9370526" cy="1708045"/>
          </a:xfrm>
          <a:prstGeom prst="rect">
            <a:avLst/>
          </a:prstGeom>
        </p:spPr>
      </p:pic>
      <p:pic>
        <p:nvPicPr>
          <p:cNvPr id="6" name="Picture 5">
            <a:extLst>
              <a:ext uri="{FF2B5EF4-FFF2-40B4-BE49-F238E27FC236}">
                <a16:creationId xmlns:a16="http://schemas.microsoft.com/office/drawing/2014/main" id="{7D415033-3FBD-A393-1219-A4A188406B79}"/>
              </a:ext>
            </a:extLst>
          </p:cNvPr>
          <p:cNvPicPr>
            <a:picLocks noChangeAspect="1"/>
          </p:cNvPicPr>
          <p:nvPr/>
        </p:nvPicPr>
        <p:blipFill>
          <a:blip r:embed="rId4"/>
          <a:stretch>
            <a:fillRect/>
          </a:stretch>
        </p:blipFill>
        <p:spPr>
          <a:xfrm>
            <a:off x="2489201" y="5074885"/>
            <a:ext cx="9702800" cy="178089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77"/>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p:cNvSpPr>
            <a:spLocks noGrp="1"/>
          </p:cNvSpPr>
          <p:nvPr>
            <p:ph idx="4294967295"/>
          </p:nvPr>
        </p:nvSpPr>
        <p:spPr>
          <a:xfrm>
            <a:off x="0" y="1087699"/>
            <a:ext cx="3488267" cy="4351338"/>
          </a:xfrm>
          <a:prstGeom prst="rect">
            <a:avLst/>
          </a:prstGeom>
        </p:spPr>
        <p:txBody>
          <a:bodyPr>
            <a:normAutofit fontScale="77500" lnSpcReduction="20000"/>
          </a:bodyPr>
          <a:lstStyle/>
          <a:p>
            <a:pPr>
              <a:lnSpc>
                <a:spcPct val="100000"/>
              </a:lnSpc>
              <a:spcBef>
                <a:spcPts val="1400"/>
              </a:spcBef>
            </a:pPr>
            <a:r>
              <a:rPr lang="en-US" sz="2200">
                <a:solidFill>
                  <a:schemeClr val="accent3">
                    <a:lumMod val="25000"/>
                  </a:schemeClr>
                </a:solidFill>
                <a:latin typeface="Abadi" panose="020B0604020104020204" pitchFamily="34" charset="0"/>
              </a:rPr>
              <a:t>We identified the booster that carried the maximum payload by using a subquery within the WHERE clause in conjunction with the MAX() function. The subquery effectively filters the data to return only the heaviest payload mass. The main query then utilizes the results from this subquery, applying SELECT DISTINCT to return the unique booster versions associated with that maximum payload mass. This method allows us to pinpoint the specific booster responsible for carrying the largest payload.</a:t>
            </a:r>
          </a:p>
        </p:txBody>
      </p:sp>
      <p:sp>
        <p:nvSpPr>
          <p:cNvPr id="3" name="Title 1"/>
          <p:cNvSpPr txBox="1"/>
          <p:nvPr/>
        </p:nvSpPr>
        <p:spPr>
          <a:xfrm>
            <a:off x="3146546" y="43078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3F9F3D55-CBB9-9093-7939-BFB352591839}"/>
              </a:ext>
            </a:extLst>
          </p:cNvPr>
          <p:cNvPicPr>
            <a:picLocks noChangeAspect="1"/>
          </p:cNvPicPr>
          <p:nvPr/>
        </p:nvPicPr>
        <p:blipFill>
          <a:blip r:embed="rId3"/>
          <a:stretch>
            <a:fillRect/>
          </a:stretch>
        </p:blipFill>
        <p:spPr>
          <a:xfrm>
            <a:off x="3541833" y="1087698"/>
            <a:ext cx="8649226" cy="475430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p:cNvSpPr>
            <a:spLocks noGrp="1"/>
          </p:cNvSpPr>
          <p:nvPr>
            <p:ph idx="4294967295"/>
          </p:nvPr>
        </p:nvSpPr>
        <p:spPr>
          <a:xfrm>
            <a:off x="0" y="813174"/>
            <a:ext cx="12192000" cy="3081493"/>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We employed a combination of the WHERE clause, LIKE, AND, and BETWEEN conditions to filter for failed landing outcomes on a drone ship, focusing on their booster versions and launch site names specifically for the year 2015. This query retrieves the month, booster version, and launch site where the landing was unsuccessful and the landing date occurred in 2015. The SUBSTR function processes the date to extract the month and year, with SUBSTR(DATE, 4, 2) identifying the month and SUBSTR(DATE, 7, 4) indicating the year. This comprehensive approach allows us to analyze the specific details of failed landings during that time period.</a:t>
            </a:r>
            <a:endParaRPr lang="en-US">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2" name="Picture 1">
            <a:extLst>
              <a:ext uri="{FF2B5EF4-FFF2-40B4-BE49-F238E27FC236}">
                <a16:creationId xmlns:a16="http://schemas.microsoft.com/office/drawing/2014/main" id="{8BC7B0B2-2BA5-E24B-0CBD-AAB3C6B4E4FC}"/>
              </a:ext>
            </a:extLst>
          </p:cNvPr>
          <p:cNvPicPr>
            <a:picLocks noChangeAspect="1"/>
          </p:cNvPicPr>
          <p:nvPr/>
        </p:nvPicPr>
        <p:blipFill>
          <a:blip r:embed="rId3"/>
          <a:stretch>
            <a:fillRect/>
          </a:stretch>
        </p:blipFill>
        <p:spPr>
          <a:xfrm>
            <a:off x="265039" y="3216673"/>
            <a:ext cx="11588294" cy="356176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p:cNvSpPr>
            <a:spLocks noGrp="1"/>
          </p:cNvSpPr>
          <p:nvPr>
            <p:ph idx="4294967295"/>
          </p:nvPr>
        </p:nvSpPr>
        <p:spPr>
          <a:xfrm>
            <a:off x="0" y="1253330"/>
            <a:ext cx="3708400" cy="4385469"/>
          </a:xfrm>
          <a:prstGeom prst="rect">
            <a:avLst/>
          </a:prstGeom>
        </p:spPr>
        <p:txBody>
          <a:bodyPr lIns="91440" tIns="45720" rIns="91440" bIns="45720" anchor="t"/>
          <a:lstStyle/>
          <a:p>
            <a:pPr>
              <a:lnSpc>
                <a:spcPct val="100000"/>
              </a:lnSpc>
              <a:spcBef>
                <a:spcPts val="1400"/>
              </a:spcBef>
            </a:pPr>
            <a:r>
              <a:rPr lang="en-US" sz="1800">
                <a:solidFill>
                  <a:schemeClr val="accent3">
                    <a:lumMod val="25000"/>
                  </a:schemeClr>
                </a:solidFill>
                <a:latin typeface="Abadi"/>
              </a:rPr>
              <a:t>We selected landing outcomes along with the COUNT of those outcomes from the dataset, using the WHERE clause to filter for landing outcomes between June 4, 2010, and March 20, 2010. The query retrieves landing outcomes where the mission was successful and the date falls within the specified range. We then applied the GROUP BY clause to group the results by landing outcome, which allows for a consolidated view of the counts. Finally, the ORDER BY COUNT DESC clause organizes the grouped landing outcomes in descending order, presenting the results from the most to the least frequent landing outcomes.</a:t>
            </a:r>
            <a:endParaRPr lang="en-US" sz="18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B69EBD8F-728F-2CB4-8350-AB4C208BFDDF}"/>
              </a:ext>
            </a:extLst>
          </p:cNvPr>
          <p:cNvPicPr>
            <a:picLocks noChangeAspect="1"/>
          </p:cNvPicPr>
          <p:nvPr/>
        </p:nvPicPr>
        <p:blipFill>
          <a:blip r:embed="rId3"/>
          <a:stretch>
            <a:fillRect/>
          </a:stretch>
        </p:blipFill>
        <p:spPr>
          <a:xfrm>
            <a:off x="3708399" y="1253329"/>
            <a:ext cx="8499791" cy="404680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p:cNvSpPr>
            <a:spLocks noGrp="1"/>
          </p:cNvSpPr>
          <p:nvPr>
            <p:ph idx="4294967295"/>
          </p:nvPr>
        </p:nvSpPr>
        <p:spPr>
          <a:xfrm>
            <a:off x="0" y="856432"/>
            <a:ext cx="12192000" cy="4351338"/>
          </a:xfrm>
          <a:prstGeom prst="rect">
            <a:avLst/>
          </a:prstGeom>
        </p:spPr>
        <p:txBody>
          <a:bodyPr lIns="91440" tIns="45720" rIns="91440" bIns="45720" anchor="t">
            <a:normAutofit/>
          </a:bodyPr>
          <a:lstStyle/>
          <a:p>
            <a:pPr>
              <a:lnSpc>
                <a:spcPct val="100000"/>
              </a:lnSpc>
              <a:spcBef>
                <a:spcPts val="1400"/>
              </a:spcBef>
            </a:pPr>
            <a:r>
              <a:rPr lang="en-US" sz="2000"/>
              <a:t>Indeed, all SpaceX launch sites are strategically located on the coasts of the United States. This positioning allows for safe launch trajectories over water, minimizing risks to populated areas and facilitating recovery operations for boosters. The coastal locations also provide access to favorable conditions for launches, including favorable winds and reduced air traffic.</a:t>
            </a:r>
          </a:p>
        </p:txBody>
      </p:sp>
      <p:sp>
        <p:nvSpPr>
          <p:cNvPr id="2" name="Title 1"/>
          <p:cNvSpPr txBox="1"/>
          <p:nvPr/>
        </p:nvSpPr>
        <p:spPr>
          <a:xfrm>
            <a:off x="719211" y="38382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Stations via Folium Map</a:t>
            </a:r>
          </a:p>
        </p:txBody>
      </p:sp>
      <p:pic>
        <p:nvPicPr>
          <p:cNvPr id="4" name="Picture 3">
            <a:extLst>
              <a:ext uri="{FF2B5EF4-FFF2-40B4-BE49-F238E27FC236}">
                <a16:creationId xmlns:a16="http://schemas.microsoft.com/office/drawing/2014/main" id="{4CD6E207-0B0C-0BFD-2FC5-ECC407D254A6}"/>
              </a:ext>
            </a:extLst>
          </p:cNvPr>
          <p:cNvPicPr>
            <a:picLocks noChangeAspect="1"/>
          </p:cNvPicPr>
          <p:nvPr/>
        </p:nvPicPr>
        <p:blipFill>
          <a:blip r:embed="rId3"/>
          <a:stretch>
            <a:fillRect/>
          </a:stretch>
        </p:blipFill>
        <p:spPr>
          <a:xfrm>
            <a:off x="2793999" y="1866900"/>
            <a:ext cx="8197672" cy="49911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p:cNvSpPr>
            <a:spLocks noGrp="1"/>
          </p:cNvSpPr>
          <p:nvPr>
            <p:ph idx="4294967295"/>
          </p:nvPr>
        </p:nvSpPr>
        <p:spPr>
          <a:xfrm>
            <a:off x="0" y="1047623"/>
            <a:ext cx="12192000" cy="4351338"/>
          </a:xfrm>
          <a:prstGeom prst="rect">
            <a:avLst/>
          </a:prstGeom>
        </p:spPr>
        <p:txBody>
          <a:bodyPr lIns="91440" tIns="45720" rIns="91440" bIns="45720" anchor="t">
            <a:normAutofit/>
          </a:bodyPr>
          <a:lstStyle/>
          <a:p>
            <a:pPr>
              <a:lnSpc>
                <a:spcPct val="100000"/>
              </a:lnSpc>
              <a:spcBef>
                <a:spcPts val="1400"/>
              </a:spcBef>
            </a:pPr>
            <a:r>
              <a:rPr lang="en-US" sz="1800">
                <a:solidFill>
                  <a:schemeClr val="accent3">
                    <a:lumMod val="25000"/>
                  </a:schemeClr>
                </a:solidFill>
                <a:latin typeface="Abadi"/>
              </a:rPr>
              <a:t>The green marker indicates successful launches, while the red marker represents unsuccessful launches. Notably, KSC LC-39A exhibits a higher launch success rate compared to other launch sites. This trend highlights the effectiveness and reliability of operations at KSC LC-39A, making it a key site for SpaceX's launch activities. The visual representation of the markers clearly illustrates the performance of various launch sites.</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Sites by Color</a:t>
            </a:r>
          </a:p>
        </p:txBody>
      </p:sp>
      <p:pic>
        <p:nvPicPr>
          <p:cNvPr id="2" name="Picture 1">
            <a:extLst>
              <a:ext uri="{FF2B5EF4-FFF2-40B4-BE49-F238E27FC236}">
                <a16:creationId xmlns:a16="http://schemas.microsoft.com/office/drawing/2014/main" id="{1A60563B-0683-0C10-18E3-3A5946408131}"/>
              </a:ext>
            </a:extLst>
          </p:cNvPr>
          <p:cNvPicPr>
            <a:picLocks noChangeAspect="1"/>
          </p:cNvPicPr>
          <p:nvPr/>
        </p:nvPicPr>
        <p:blipFill>
          <a:blip r:embed="rId3"/>
          <a:stretch>
            <a:fillRect/>
          </a:stretch>
        </p:blipFill>
        <p:spPr>
          <a:xfrm>
            <a:off x="581627" y="2221918"/>
            <a:ext cx="10500172" cy="463608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90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p:cNvSpPr>
            <a:spLocks noGrp="1"/>
          </p:cNvSpPr>
          <p:nvPr>
            <p:ph idx="4294967295"/>
          </p:nvPr>
        </p:nvSpPr>
        <p:spPr>
          <a:xfrm>
            <a:off x="0" y="1271588"/>
            <a:ext cx="3759200" cy="5586412"/>
          </a:xfrm>
          <a:prstGeom prst="rect">
            <a:avLst/>
          </a:prstGeom>
        </p:spPr>
        <p:txBody>
          <a:bodyPr lIns="91440" tIns="45720" rIns="91440" bIns="45720" anchor="t">
            <a:normAutofit lnSpcReduction="10000"/>
          </a:bodyPr>
          <a:lstStyle/>
          <a:p>
            <a:r>
              <a:rPr lang="en-US" sz="2000"/>
              <a:t>The inquiries regarding CCAFS SLC-40 reveal the following:</a:t>
            </a:r>
          </a:p>
          <a:p>
            <a:pPr marL="0" indent="0">
              <a:buNone/>
            </a:pPr>
            <a:endParaRPr lang="en-US" sz="2000"/>
          </a:p>
          <a:p>
            <a:pPr lvl="1">
              <a:buFont typeface="+mj-lt"/>
              <a:buAutoNum type="arabicPeriod"/>
            </a:pPr>
            <a:r>
              <a:rPr lang="en-US" sz="2000" b="1"/>
              <a:t>Is CCAFS SLC-40 in close proximity to railways?</a:t>
            </a:r>
            <a:r>
              <a:rPr lang="en-US" sz="2000"/>
              <a:t> Yes.</a:t>
            </a:r>
          </a:p>
          <a:p>
            <a:pPr lvl="1">
              <a:buFont typeface="+mj-lt"/>
              <a:buAutoNum type="arabicPeriod"/>
            </a:pPr>
            <a:r>
              <a:rPr lang="en-US" sz="2000" b="1"/>
              <a:t>Is CCAFS SLC-40 in close proximity to highways?</a:t>
            </a:r>
            <a:r>
              <a:rPr lang="en-US" sz="2000"/>
              <a:t> Yes.</a:t>
            </a:r>
          </a:p>
          <a:p>
            <a:pPr lvl="1">
              <a:buFont typeface="+mj-lt"/>
              <a:buAutoNum type="arabicPeriod"/>
            </a:pPr>
            <a:r>
              <a:rPr lang="en-US" sz="2000" b="1"/>
              <a:t>Is CCAFS SLC-40 in close proximity to coastline?</a:t>
            </a:r>
            <a:r>
              <a:rPr lang="en-US" sz="2000"/>
              <a:t> Yes.</a:t>
            </a:r>
          </a:p>
          <a:p>
            <a:pPr lvl="1">
              <a:buFont typeface="+mj-lt"/>
              <a:buAutoNum type="arabicPeriod"/>
            </a:pPr>
            <a:r>
              <a:rPr lang="en-US" sz="2000" b="1"/>
              <a:t>Does CCAFS SLC-40 keep a certain distance away from cities?</a:t>
            </a:r>
            <a:r>
              <a:rPr lang="en-US" sz="2000"/>
              <a:t> No</a:t>
            </a:r>
            <a:r>
              <a:rPr lang="en-US" sz="1600"/>
              <a:t>.</a:t>
            </a:r>
          </a:p>
          <a:p>
            <a:pPr marL="0" indent="0">
              <a:buNone/>
            </a:pPr>
            <a:r>
              <a:rPr lang="en-US" sz="2000"/>
              <a:t>This information indicates that CCAFS SLC-40 is well-connected by transportation routes, such as railways and highways, and is near the coastline, but it does not maintain a significant distance from urban areas.</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Distances to Landmarks</a:t>
            </a:r>
          </a:p>
        </p:txBody>
      </p:sp>
      <p:pic>
        <p:nvPicPr>
          <p:cNvPr id="4" name="Picture 3">
            <a:extLst>
              <a:ext uri="{FF2B5EF4-FFF2-40B4-BE49-F238E27FC236}">
                <a16:creationId xmlns:a16="http://schemas.microsoft.com/office/drawing/2014/main" id="{1573B5E9-C7F5-5EE7-AAD3-62A07BF09A88}"/>
              </a:ext>
            </a:extLst>
          </p:cNvPr>
          <p:cNvPicPr>
            <a:picLocks noChangeAspect="1"/>
          </p:cNvPicPr>
          <p:nvPr/>
        </p:nvPicPr>
        <p:blipFill>
          <a:blip r:embed="rId3"/>
          <a:stretch>
            <a:fillRect/>
          </a:stretch>
        </p:blipFill>
        <p:spPr>
          <a:xfrm>
            <a:off x="3759200" y="1271588"/>
            <a:ext cx="3484793" cy="5586412"/>
          </a:xfrm>
          <a:prstGeom prst="rect">
            <a:avLst/>
          </a:prstGeom>
        </p:spPr>
      </p:pic>
      <p:pic>
        <p:nvPicPr>
          <p:cNvPr id="6" name="Picture 5">
            <a:extLst>
              <a:ext uri="{FF2B5EF4-FFF2-40B4-BE49-F238E27FC236}">
                <a16:creationId xmlns:a16="http://schemas.microsoft.com/office/drawing/2014/main" id="{D5ED5FEB-D6B3-58D1-F2D5-2B517A9CDF0D}"/>
              </a:ext>
            </a:extLst>
          </p:cNvPr>
          <p:cNvPicPr>
            <a:picLocks noChangeAspect="1"/>
          </p:cNvPicPr>
          <p:nvPr/>
        </p:nvPicPr>
        <p:blipFill>
          <a:blip r:embed="rId4"/>
          <a:stretch>
            <a:fillRect/>
          </a:stretch>
        </p:blipFill>
        <p:spPr>
          <a:xfrm>
            <a:off x="7243993" y="1271588"/>
            <a:ext cx="2584047" cy="2032000"/>
          </a:xfrm>
          <a:prstGeom prst="rect">
            <a:avLst/>
          </a:prstGeom>
        </p:spPr>
      </p:pic>
      <p:pic>
        <p:nvPicPr>
          <p:cNvPr id="7" name="Picture 6">
            <a:extLst>
              <a:ext uri="{FF2B5EF4-FFF2-40B4-BE49-F238E27FC236}">
                <a16:creationId xmlns:a16="http://schemas.microsoft.com/office/drawing/2014/main" id="{946C2C67-EE43-27A2-8D98-2D50018DEFC3}"/>
              </a:ext>
            </a:extLst>
          </p:cNvPr>
          <p:cNvPicPr>
            <a:picLocks noChangeAspect="1"/>
          </p:cNvPicPr>
          <p:nvPr/>
        </p:nvPicPr>
        <p:blipFill>
          <a:blip r:embed="rId5"/>
          <a:stretch>
            <a:fillRect/>
          </a:stretch>
        </p:blipFill>
        <p:spPr>
          <a:xfrm>
            <a:off x="9889879" y="1271588"/>
            <a:ext cx="2204477" cy="2032000"/>
          </a:xfrm>
          <a:prstGeom prst="rect">
            <a:avLst/>
          </a:prstGeom>
        </p:spPr>
      </p:pic>
      <p:pic>
        <p:nvPicPr>
          <p:cNvPr id="10" name="Picture 9">
            <a:extLst>
              <a:ext uri="{FF2B5EF4-FFF2-40B4-BE49-F238E27FC236}">
                <a16:creationId xmlns:a16="http://schemas.microsoft.com/office/drawing/2014/main" id="{7B547C46-B9F5-B9E2-49C4-AACBB85BF0CE}"/>
              </a:ext>
            </a:extLst>
          </p:cNvPr>
          <p:cNvPicPr>
            <a:picLocks noChangeAspect="1"/>
          </p:cNvPicPr>
          <p:nvPr/>
        </p:nvPicPr>
        <p:blipFill>
          <a:blip r:embed="rId6"/>
          <a:stretch>
            <a:fillRect/>
          </a:stretch>
        </p:blipFill>
        <p:spPr>
          <a:xfrm>
            <a:off x="8456440" y="3429000"/>
            <a:ext cx="2743199" cy="328071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p:cNvSpPr txBox="1"/>
          <p:nvPr/>
        </p:nvSpPr>
        <p:spPr>
          <a:xfrm>
            <a:off x="-1007189" y="-1647867"/>
            <a:ext cx="11859837" cy="5471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ts val="1400"/>
              </a:spcBef>
              <a:buNone/>
            </a:pPr>
            <a:r>
              <a:rPr lang="en-US" sz="2200" b="1" u="sng">
                <a:solidFill>
                  <a:schemeClr val="accent3">
                    <a:lumMod val="25000"/>
                  </a:schemeClr>
                </a:solidFill>
                <a:latin typeface="Abadi" panose="020B0604020104020204" pitchFamily="34" charset="0"/>
              </a:rPr>
              <a:t>Project background and context</a:t>
            </a:r>
          </a:p>
          <a:p>
            <a:pPr>
              <a:spcBef>
                <a:spcPts val="1400"/>
              </a:spcBef>
            </a:pPr>
            <a:r>
              <a:rPr lang="en-US" sz="2200">
                <a:solidFill>
                  <a:schemeClr val="accent3">
                    <a:lumMod val="25000"/>
                  </a:schemeClr>
                </a:solidFill>
                <a:latin typeface="Abadi" panose="020B0604020104020204" pitchFamily="34" charset="0"/>
              </a:rPr>
              <a:t>SpaceX has revolutionized the aerospace industry with its Falcon 9 rocket, offered at a competitive price of $62 million per launch, significantly undercutting traditional providers that charge over $165 million. This cost advantage stems from SpaceX's innovative approach to rocket reuse, allowing the company to land and refurbish the first stage, thus reducing expenses and increasing launch frequency. As a data scientist at a startup aiming to compete with SpaceX, this project focuses on developing a machine learning pipeline to predict the landing success of the Falcon 9's first stage. By accurately forecasting landing outcomes, we can gain insights into the factors affecting success and establish competitive bidding strategies, thereby enhancing the capabilities of alternative launch providers in a challenging market</a:t>
            </a:r>
          </a:p>
          <a:p>
            <a:pPr marL="0" indent="0">
              <a:spcBef>
                <a:spcPts val="1400"/>
              </a:spcBef>
              <a:buNone/>
            </a:pPr>
            <a:r>
              <a:rPr lang="en-US" sz="2200" b="1" u="sng">
                <a:solidFill>
                  <a:schemeClr val="accent3">
                    <a:lumMod val="25000"/>
                  </a:schemeClr>
                </a:solidFill>
                <a:latin typeface="Abadi" panose="020B0604020104020204" pitchFamily="34" charset="0"/>
              </a:rPr>
              <a:t>Started looking at the following questions for guidance</a:t>
            </a:r>
          </a:p>
          <a:p>
            <a:pPr>
              <a:buFont typeface="Arial" panose="020B0604020202020204" pitchFamily="34" charset="0"/>
              <a:buChar char="•"/>
            </a:pPr>
            <a:r>
              <a:rPr lang="en-US" sz="1600" b="1">
                <a:solidFill>
                  <a:schemeClr val="tx1"/>
                </a:solidFill>
              </a:rPr>
              <a:t>How can we effectively gather launch data for analysis?</a:t>
            </a:r>
            <a:r>
              <a:rPr lang="en-US" sz="1600">
                <a:solidFill>
                  <a:schemeClr val="tx1"/>
                </a:solidFill>
              </a:rPr>
              <a:t> This was addressed through the use of the SpaceX API and web scraping techniques to collect relevant data.</a:t>
            </a:r>
          </a:p>
          <a:p>
            <a:pPr>
              <a:buFont typeface="Arial" panose="020B0604020202020204" pitchFamily="34" charset="0"/>
              <a:buChar char="•"/>
            </a:pPr>
            <a:r>
              <a:rPr lang="en-US" sz="1600" b="1">
                <a:solidFill>
                  <a:schemeClr val="tx1"/>
                </a:solidFill>
              </a:rPr>
              <a:t>What challenges arise in data collection, such as missing values? </a:t>
            </a:r>
            <a:r>
              <a:rPr lang="en-US" sz="1600">
                <a:solidFill>
                  <a:schemeClr val="tx1"/>
                </a:solidFill>
              </a:rPr>
              <a:t>The process included checking for and filling in missing values to ensure the integrity of the dataset.</a:t>
            </a:r>
          </a:p>
          <a:p>
            <a:pPr>
              <a:buFont typeface="Arial" panose="020B0604020202020204" pitchFamily="34" charset="0"/>
              <a:buChar char="•"/>
            </a:pPr>
            <a:r>
              <a:rPr lang="en-US" sz="1600" b="1">
                <a:solidFill>
                  <a:schemeClr val="tx1"/>
                </a:solidFill>
              </a:rPr>
              <a:t>How do we categorize and analyze launch success and failure? </a:t>
            </a:r>
            <a:r>
              <a:rPr lang="en-US" sz="1600">
                <a:solidFill>
                  <a:schemeClr val="tx1"/>
                </a:solidFill>
              </a:rPr>
              <a:t>We established a system for transforming string indicators into categorical variables to facilitate analysis of mission outcomes.</a:t>
            </a:r>
          </a:p>
          <a:p>
            <a:pPr marL="0" indent="0">
              <a:spcBef>
                <a:spcPts val="1400"/>
              </a:spcBef>
              <a:buNone/>
            </a:pPr>
            <a:endParaRPr lang="en-US" sz="2200" b="1" u="sng">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p:cNvSpPr>
            <a:spLocks noGrp="1"/>
          </p:cNvSpPr>
          <p:nvPr>
            <p:ph idx="4294967295"/>
          </p:nvPr>
        </p:nvSpPr>
        <p:spPr>
          <a:xfrm>
            <a:off x="340783" y="1087699"/>
            <a:ext cx="11851217"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The success percentages of various launch sites reflect their reliability and effectiveness in executing successful missions, highlighting the overall performance trends across the board.</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Success Rates</a:t>
            </a:r>
          </a:p>
        </p:txBody>
      </p:sp>
      <p:pic>
        <p:nvPicPr>
          <p:cNvPr id="6" name="Picture 5">
            <a:extLst>
              <a:ext uri="{FF2B5EF4-FFF2-40B4-BE49-F238E27FC236}">
                <a16:creationId xmlns:a16="http://schemas.microsoft.com/office/drawing/2014/main" id="{FDF1724D-3C33-9962-1D52-42B776896FBC}"/>
              </a:ext>
            </a:extLst>
          </p:cNvPr>
          <p:cNvPicPr>
            <a:picLocks noChangeAspect="1"/>
          </p:cNvPicPr>
          <p:nvPr/>
        </p:nvPicPr>
        <p:blipFill>
          <a:blip r:embed="rId4"/>
          <a:stretch>
            <a:fillRect/>
          </a:stretch>
        </p:blipFill>
        <p:spPr>
          <a:xfrm>
            <a:off x="0" y="1930400"/>
            <a:ext cx="12237361" cy="4927600"/>
          </a:xfrm>
          <a:prstGeom prst="rect">
            <a:avLst/>
          </a:prstGeom>
        </p:spPr>
      </p:pic>
      <p:sp>
        <p:nvSpPr>
          <p:cNvPr id="7" name="Rectangle 6">
            <a:extLst>
              <a:ext uri="{FF2B5EF4-FFF2-40B4-BE49-F238E27FC236}">
                <a16:creationId xmlns:a16="http://schemas.microsoft.com/office/drawing/2014/main" id="{4E388420-A59D-3409-B80D-366313CC5F24}"/>
              </a:ext>
            </a:extLst>
          </p:cNvPr>
          <p:cNvSpPr/>
          <p:nvPr/>
        </p:nvSpPr>
        <p:spPr>
          <a:xfrm>
            <a:off x="6214533" y="5422538"/>
            <a:ext cx="5367867" cy="1131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p:cNvSpPr>
            <a:spLocks noGrp="1"/>
          </p:cNvSpPr>
          <p:nvPr>
            <p:ph idx="4294967295"/>
          </p:nvPr>
        </p:nvSpPr>
        <p:spPr>
          <a:xfrm>
            <a:off x="0" y="1087699"/>
            <a:ext cx="12192000"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When analyzing launch sites by success rates, KSC LC-39A stands out with the best success rate of 76.9%. This translates to a failure rate of 23.1%. The high success rate indicates that KSC LC-39A has been particularly effective in executing launches, outperforming all other sites. This performance reinforces its reputation as a reliable location for SpaceX's launch operations.</a:t>
            </a:r>
          </a:p>
          <a:p>
            <a:pPr marL="0" indent="0">
              <a:buNone/>
            </a:pPr>
            <a:endParaRPr lang="en-US"/>
          </a:p>
          <a:p>
            <a:pPr marL="0" indent="0">
              <a:buNone/>
            </a:pPr>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Ratios, particularly KSC LC-39A</a:t>
            </a:r>
          </a:p>
        </p:txBody>
      </p:sp>
      <p:pic>
        <p:nvPicPr>
          <p:cNvPr id="2" name="Picture 1">
            <a:extLst>
              <a:ext uri="{FF2B5EF4-FFF2-40B4-BE49-F238E27FC236}">
                <a16:creationId xmlns:a16="http://schemas.microsoft.com/office/drawing/2014/main" id="{CDFA1574-C91F-ADE8-4468-5F894E5A2514}"/>
              </a:ext>
            </a:extLst>
          </p:cNvPr>
          <p:cNvPicPr>
            <a:picLocks noChangeAspect="1"/>
          </p:cNvPicPr>
          <p:nvPr/>
        </p:nvPicPr>
        <p:blipFill>
          <a:blip r:embed="rId3"/>
          <a:stretch>
            <a:fillRect/>
          </a:stretch>
        </p:blipFill>
        <p:spPr>
          <a:xfrm>
            <a:off x="1176866" y="2427479"/>
            <a:ext cx="7772400" cy="4430521"/>
          </a:xfrm>
          <a:prstGeom prst="rect">
            <a:avLst/>
          </a:prstGeom>
        </p:spPr>
      </p:pic>
      <p:sp>
        <p:nvSpPr>
          <p:cNvPr id="4" name="Rectangle 3">
            <a:extLst>
              <a:ext uri="{FF2B5EF4-FFF2-40B4-BE49-F238E27FC236}">
                <a16:creationId xmlns:a16="http://schemas.microsoft.com/office/drawing/2014/main" id="{E10F7B6C-9BB9-CE31-8A93-738AEB28FE65}"/>
              </a:ext>
            </a:extLst>
          </p:cNvPr>
          <p:cNvSpPr/>
          <p:nvPr/>
        </p:nvSpPr>
        <p:spPr>
          <a:xfrm>
            <a:off x="1303866" y="6377179"/>
            <a:ext cx="7645400" cy="4016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p:cNvSpPr>
            <a:spLocks noGrp="1"/>
          </p:cNvSpPr>
          <p:nvPr>
            <p:ph idx="4294967295"/>
          </p:nvPr>
        </p:nvSpPr>
        <p:spPr>
          <a:xfrm>
            <a:off x="0" y="878933"/>
            <a:ext cx="12192000"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The success rate for low-weighted payloads is higher than that of heavier payloads, indicating that lighter payloads tend to achieve better launch outcomes. This trend is consistent across all observed data, as the success rates for low-weighted payloads consistently surpass those of heavy-weighted payloads.</a:t>
            </a:r>
            <a:endParaRPr lang="en-US" sz="2200">
              <a:solidFill>
                <a:schemeClr val="accent3">
                  <a:lumMod val="25000"/>
                </a:schemeClr>
              </a:solidFill>
              <a:latin typeface="Abadi"/>
            </a:endParaRPr>
          </a:p>
        </p:txBody>
      </p:sp>
      <p:sp>
        <p:nvSpPr>
          <p:cNvPr id="12" name="Title 1"/>
          <p:cNvSpPr txBox="1"/>
          <p:nvPr/>
        </p:nvSpPr>
        <p:spPr>
          <a:xfrm>
            <a:off x="669073" y="43078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Payloads vs Launch Outcomes</a:t>
            </a:r>
          </a:p>
        </p:txBody>
      </p:sp>
      <p:pic>
        <p:nvPicPr>
          <p:cNvPr id="4" name="Picture 3">
            <a:extLst>
              <a:ext uri="{FF2B5EF4-FFF2-40B4-BE49-F238E27FC236}">
                <a16:creationId xmlns:a16="http://schemas.microsoft.com/office/drawing/2014/main" id="{EF658D61-16CF-75BA-2B68-585732FB192B}"/>
              </a:ext>
            </a:extLst>
          </p:cNvPr>
          <p:cNvPicPr>
            <a:picLocks noChangeAspect="1"/>
          </p:cNvPicPr>
          <p:nvPr/>
        </p:nvPicPr>
        <p:blipFill>
          <a:blip r:embed="rId3"/>
          <a:stretch>
            <a:fillRect/>
          </a:stretch>
        </p:blipFill>
        <p:spPr>
          <a:xfrm>
            <a:off x="0" y="2859595"/>
            <a:ext cx="6087938" cy="3478822"/>
          </a:xfrm>
          <a:prstGeom prst="rect">
            <a:avLst/>
          </a:prstGeom>
        </p:spPr>
      </p:pic>
      <p:pic>
        <p:nvPicPr>
          <p:cNvPr id="6" name="Picture 5">
            <a:extLst>
              <a:ext uri="{FF2B5EF4-FFF2-40B4-BE49-F238E27FC236}">
                <a16:creationId xmlns:a16="http://schemas.microsoft.com/office/drawing/2014/main" id="{1F1C831D-EAE6-CF0B-B079-F379FE25B390}"/>
              </a:ext>
            </a:extLst>
          </p:cNvPr>
          <p:cNvPicPr>
            <a:picLocks noChangeAspect="1"/>
          </p:cNvPicPr>
          <p:nvPr/>
        </p:nvPicPr>
        <p:blipFill>
          <a:blip r:embed="rId4"/>
          <a:stretch>
            <a:fillRect/>
          </a:stretch>
        </p:blipFill>
        <p:spPr>
          <a:xfrm>
            <a:off x="6087938" y="2859595"/>
            <a:ext cx="6104062" cy="3488035"/>
          </a:xfrm>
          <a:prstGeom prst="rect">
            <a:avLst/>
          </a:prstGeom>
        </p:spPr>
      </p:pic>
      <p:sp>
        <p:nvSpPr>
          <p:cNvPr id="7" name="Rectangle 6">
            <a:extLst>
              <a:ext uri="{FF2B5EF4-FFF2-40B4-BE49-F238E27FC236}">
                <a16:creationId xmlns:a16="http://schemas.microsoft.com/office/drawing/2014/main" id="{18F620C2-A955-1280-3269-DB63B3F1251E}"/>
              </a:ext>
            </a:extLst>
          </p:cNvPr>
          <p:cNvSpPr/>
          <p:nvPr/>
        </p:nvSpPr>
        <p:spPr>
          <a:xfrm>
            <a:off x="0" y="2869073"/>
            <a:ext cx="12192000" cy="3651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Low Weight &lt; 4000kg                                                                        High Weight &gt;= 4000kg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p:cNvSpPr>
            <a:spLocks noGrp="1"/>
          </p:cNvSpPr>
          <p:nvPr>
            <p:ph type="body" sz="half" idx="4294967295"/>
          </p:nvPr>
        </p:nvSpPr>
        <p:spPr>
          <a:xfrm>
            <a:off x="0" y="1087699"/>
            <a:ext cx="12192000" cy="381158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a:rPr>
              <a:t>The classification accuracy analysis reveals that the Tree Algorithm stands out as the best-performing model, achieving the highest classification accuracy among the tested algorithms. While all methods demonstrated similar performance in the accuracy test, additional test data could help further refine the comparison. Ultimately, the decision tree classifier emerges as the model with the highest classification accuracy, making it a strong choice for classification tasks.</a:t>
            </a:r>
            <a:endParaRPr lang="en-US" sz="22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2" name="Picture 1">
            <a:extLst>
              <a:ext uri="{FF2B5EF4-FFF2-40B4-BE49-F238E27FC236}">
                <a16:creationId xmlns:a16="http://schemas.microsoft.com/office/drawing/2014/main" id="{D1740E02-AA22-456C-C11C-9488162DEE5C}"/>
              </a:ext>
            </a:extLst>
          </p:cNvPr>
          <p:cNvPicPr>
            <a:picLocks noChangeAspect="1"/>
          </p:cNvPicPr>
          <p:nvPr/>
        </p:nvPicPr>
        <p:blipFill>
          <a:blip r:embed="rId3"/>
          <a:stretch>
            <a:fillRect/>
          </a:stretch>
        </p:blipFill>
        <p:spPr>
          <a:xfrm>
            <a:off x="111256" y="3192217"/>
            <a:ext cx="11969487" cy="2833356"/>
          </a:xfrm>
          <a:prstGeom prst="rect">
            <a:avLst/>
          </a:prstGeom>
        </p:spPr>
      </p:pic>
      <p:cxnSp>
        <p:nvCxnSpPr>
          <p:cNvPr id="8" name="Straight Arrow Connector 7">
            <a:extLst>
              <a:ext uri="{FF2B5EF4-FFF2-40B4-BE49-F238E27FC236}">
                <a16:creationId xmlns:a16="http://schemas.microsoft.com/office/drawing/2014/main" id="{F5C9CEC3-7320-E727-6818-397AFE0CA649}"/>
              </a:ext>
            </a:extLst>
          </p:cNvPr>
          <p:cNvCxnSpPr/>
          <p:nvPr/>
        </p:nvCxnSpPr>
        <p:spPr>
          <a:xfrm flipH="1">
            <a:off x="5858478" y="4284133"/>
            <a:ext cx="1219656" cy="96520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p:cNvSpPr>
            <a:spLocks noGrp="1"/>
          </p:cNvSpPr>
          <p:nvPr>
            <p:ph type="body" sz="half" idx="4294967295"/>
          </p:nvPr>
        </p:nvSpPr>
        <p:spPr>
          <a:xfrm>
            <a:off x="0" y="956734"/>
            <a:ext cx="12192000" cy="381158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The confusion matrix for the decision tree classifier indicates that the model effectively distinguishes between different classes. However, a significant issue arises with false positives, where unsuccessful landings are incorrectly classified as successful. Since the test accuracies across the models are equal, their confusion matrices are also identical, reinforcing that the primary challenge for these models is the occurrence of false positives. This highlights the need for further refinement to reduce misclassifications and improve overall reliability.</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2" name="Picture 1">
            <a:extLst>
              <a:ext uri="{FF2B5EF4-FFF2-40B4-BE49-F238E27FC236}">
                <a16:creationId xmlns:a16="http://schemas.microsoft.com/office/drawing/2014/main" id="{5731ED10-BD65-E276-AF70-38D75F660EDA}"/>
              </a:ext>
            </a:extLst>
          </p:cNvPr>
          <p:cNvPicPr>
            <a:picLocks noChangeAspect="1"/>
          </p:cNvPicPr>
          <p:nvPr/>
        </p:nvPicPr>
        <p:blipFill>
          <a:blip r:embed="rId3"/>
          <a:stretch>
            <a:fillRect/>
          </a:stretch>
        </p:blipFill>
        <p:spPr>
          <a:xfrm>
            <a:off x="6908232" y="2998111"/>
            <a:ext cx="5283768" cy="3783709"/>
          </a:xfrm>
          <a:prstGeom prst="rect">
            <a:avLst/>
          </a:prstGeom>
        </p:spPr>
      </p:pic>
      <p:pic>
        <p:nvPicPr>
          <p:cNvPr id="3" name="Picture 2">
            <a:extLst>
              <a:ext uri="{FF2B5EF4-FFF2-40B4-BE49-F238E27FC236}">
                <a16:creationId xmlns:a16="http://schemas.microsoft.com/office/drawing/2014/main" id="{7D199C74-0C5C-91D8-1581-545B44E7BBDB}"/>
              </a:ext>
            </a:extLst>
          </p:cNvPr>
          <p:cNvPicPr>
            <a:picLocks noChangeAspect="1"/>
          </p:cNvPicPr>
          <p:nvPr/>
        </p:nvPicPr>
        <p:blipFill>
          <a:blip r:embed="rId4"/>
          <a:stretch>
            <a:fillRect/>
          </a:stretch>
        </p:blipFill>
        <p:spPr>
          <a:xfrm>
            <a:off x="-7180" y="2998112"/>
            <a:ext cx="6766679" cy="378370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025572"/>
            <a:ext cx="2743200" cy="468529"/>
          </a:xfrm>
        </p:spPr>
        <p:txBody>
          <a:bodyPr/>
          <a:lstStyle/>
          <a:p>
            <a:fld id="{5075537C-CA84-1446-933C-8E9D027F9201}" type="slidenum">
              <a:rPr lang="en-US" smtClean="0"/>
              <a:t>45</a:t>
            </a:fld>
            <a:endParaRPr lang="en-US"/>
          </a:p>
        </p:txBody>
      </p:sp>
      <p:sp>
        <p:nvSpPr>
          <p:cNvPr id="5" name="Content Placeholder 3"/>
          <p:cNvSpPr>
            <a:spLocks noGrp="1"/>
          </p:cNvSpPr>
          <p:nvPr>
            <p:ph sz="half" idx="4294967295"/>
          </p:nvPr>
        </p:nvSpPr>
        <p:spPr>
          <a:xfrm>
            <a:off x="1" y="1087699"/>
            <a:ext cx="12192000" cy="5076034"/>
          </a:xfrm>
          <a:prstGeom prst="rect">
            <a:avLst/>
          </a:prstGeom>
        </p:spPr>
        <p:txBody>
          <a:bodyPr>
            <a:noAutofit/>
          </a:bodyPr>
          <a:lstStyle/>
          <a:p>
            <a:pPr marL="457200" indent="-457200">
              <a:lnSpc>
                <a:spcPct val="100000"/>
              </a:lnSpc>
              <a:spcBef>
                <a:spcPts val="1400"/>
              </a:spcBef>
              <a:buFont typeface="+mj-lt"/>
              <a:buAutoNum type="arabicPeriod"/>
            </a:pPr>
            <a:r>
              <a:rPr lang="en-US" sz="1600">
                <a:solidFill>
                  <a:schemeClr val="accent3">
                    <a:lumMod val="25000"/>
                  </a:schemeClr>
                </a:solidFill>
                <a:latin typeface="Abadi" panose="020B0604020104020204" pitchFamily="34" charset="0"/>
              </a:rPr>
              <a:t>Optimal Machine Learning Model: The Tree Classifier Algorithm is identified as the best approach for this dataset, demonstrating superior training accuracy compared to other models.</a:t>
            </a:r>
          </a:p>
          <a:p>
            <a:pPr marL="457200" indent="-457200">
              <a:lnSpc>
                <a:spcPct val="100000"/>
              </a:lnSpc>
              <a:spcBef>
                <a:spcPts val="1400"/>
              </a:spcBef>
              <a:buFont typeface="+mj-lt"/>
              <a:buAutoNum type="arabicPeriod"/>
            </a:pPr>
            <a:r>
              <a:rPr lang="en-US" sz="1600">
                <a:solidFill>
                  <a:schemeClr val="accent3">
                    <a:lumMod val="25000"/>
                  </a:schemeClr>
                </a:solidFill>
                <a:latin typeface="Abadi" panose="020B0604020104020204" pitchFamily="34" charset="0"/>
              </a:rPr>
              <a:t>Payload Performance: Low-weighted payloads (defined as 4000 kg and below) consistently outperform heavy-weighted payloads, highlighting their effectiveness in achieving successful launches.</a:t>
            </a:r>
          </a:p>
          <a:p>
            <a:pPr marL="457200" indent="-457200">
              <a:lnSpc>
                <a:spcPct val="100000"/>
              </a:lnSpc>
              <a:spcBef>
                <a:spcPts val="1400"/>
              </a:spcBef>
              <a:buFont typeface="+mj-lt"/>
              <a:buAutoNum type="arabicPeriod"/>
            </a:pPr>
            <a:r>
              <a:rPr lang="en-US" sz="1600">
                <a:solidFill>
                  <a:schemeClr val="accent3">
                    <a:lumMod val="25000"/>
                  </a:schemeClr>
                </a:solidFill>
                <a:latin typeface="Abadi" panose="020B0604020104020204" pitchFamily="34" charset="0"/>
              </a:rPr>
              <a:t>Increasing Success Rate: Since 2013, SpaceX's launch success rate has shown a positive trend, indicating a steady improvement aligned with the increase in launch experience, suggesting potential for continued success in the future.</a:t>
            </a:r>
          </a:p>
          <a:p>
            <a:pPr marL="457200" indent="-457200">
              <a:lnSpc>
                <a:spcPct val="100000"/>
              </a:lnSpc>
              <a:spcBef>
                <a:spcPts val="1400"/>
              </a:spcBef>
              <a:buFont typeface="+mj-lt"/>
              <a:buAutoNum type="arabicPeriod"/>
            </a:pPr>
            <a:r>
              <a:rPr lang="en-US" sz="1600">
                <a:solidFill>
                  <a:schemeClr val="accent3">
                    <a:lumMod val="25000"/>
                  </a:schemeClr>
                </a:solidFill>
                <a:latin typeface="Abadi" panose="020B0604020104020204" pitchFamily="34" charset="0"/>
              </a:rPr>
              <a:t>Launch Site Effectiveness: KSC LC-39A has achieved the highest success rate of any launch site, with an impressive 76.9% success rate, underlining its reliability for missions.</a:t>
            </a:r>
          </a:p>
          <a:p>
            <a:pPr marL="457200" indent="-457200">
              <a:lnSpc>
                <a:spcPct val="100000"/>
              </a:lnSpc>
              <a:spcBef>
                <a:spcPts val="1400"/>
              </a:spcBef>
              <a:buFont typeface="+mj-lt"/>
              <a:buAutoNum type="arabicPeriod"/>
            </a:pPr>
            <a:r>
              <a:rPr lang="en-US" sz="1600">
                <a:solidFill>
                  <a:schemeClr val="accent3">
                    <a:lumMod val="25000"/>
                  </a:schemeClr>
                </a:solidFill>
                <a:latin typeface="Abadi" panose="020B0604020104020204" pitchFamily="34" charset="0"/>
              </a:rPr>
              <a:t>Orbit Success Rates: The SSO orbit stands out with a perfect 100% success rate across multiple missions, while other successful orbits include GEO, HEO, and ES-L1. This suggests various factors contribute to mission success, including launch site and prior launch experience.</a:t>
            </a:r>
          </a:p>
          <a:p>
            <a:pPr marL="457200" indent="-457200">
              <a:lnSpc>
                <a:spcPct val="100000"/>
              </a:lnSpc>
              <a:spcBef>
                <a:spcPts val="1400"/>
              </a:spcBef>
              <a:buFont typeface="+mj-lt"/>
              <a:buAutoNum type="arabicPeriod"/>
            </a:pPr>
            <a:r>
              <a:rPr lang="en-US" sz="1600">
                <a:solidFill>
                  <a:schemeClr val="accent3">
                    <a:lumMod val="25000"/>
                  </a:schemeClr>
                </a:solidFill>
                <a:latin typeface="Abadi" panose="020B0604020104020204" pitchFamily="34" charset="0"/>
              </a:rPr>
              <a:t>Impact of Launch Frequency: A correlation exists between the number of launches at a site and the success rate, indicating that increased launch frequency can enhance overall performance.</a:t>
            </a:r>
          </a:p>
          <a:p>
            <a:pPr marL="457200" indent="-457200">
              <a:lnSpc>
                <a:spcPct val="100000"/>
              </a:lnSpc>
              <a:spcBef>
                <a:spcPts val="1400"/>
              </a:spcBef>
              <a:buFont typeface="+mj-lt"/>
              <a:buAutoNum type="arabicPeriod"/>
            </a:pPr>
            <a:r>
              <a:rPr lang="en-US" sz="1600">
                <a:solidFill>
                  <a:schemeClr val="accent3">
                    <a:lumMod val="25000"/>
                  </a:schemeClr>
                </a:solidFill>
                <a:latin typeface="Abadi" panose="020B0604020104020204" pitchFamily="34" charset="0"/>
              </a:rPr>
              <a:t>Data Limitations: Current data does not fully explain the variance in success rates among different launch sites. Additional atmospheric or contextual data could provide further insights into these discrepancies.</a:t>
            </a:r>
          </a:p>
          <a:p>
            <a:pPr marL="457200" indent="-457200">
              <a:lnSpc>
                <a:spcPct val="100000"/>
              </a:lnSpc>
              <a:spcBef>
                <a:spcPts val="1400"/>
              </a:spcBef>
              <a:buFont typeface="+mj-lt"/>
              <a:buAutoNum type="arabicPeriod"/>
            </a:pPr>
            <a:r>
              <a:rPr lang="en-US" sz="1600">
                <a:solidFill>
                  <a:schemeClr val="accent3">
                    <a:lumMod val="25000"/>
                  </a:schemeClr>
                </a:solidFill>
                <a:latin typeface="Abadi" panose="020B0604020104020204" pitchFamily="34" charset="0"/>
              </a:rPr>
              <a:t>Overall Mission Criteria: The success of a mission is influenced by multiple factors, including payload mass and orbit type. Understanding these relationships can help optimize future launches.</a:t>
            </a:r>
          </a:p>
          <a:p>
            <a:pPr>
              <a:lnSpc>
                <a:spcPct val="100000"/>
              </a:lnSpc>
              <a:spcBef>
                <a:spcPts val="1400"/>
              </a:spcBef>
            </a:pPr>
            <a:endParaRPr lang="en-US" sz="18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6404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p:cNvSpPr>
            <a:spLocks noGrp="1"/>
          </p:cNvSpPr>
          <p:nvPr>
            <p:ph sz="half" idx="4294967295"/>
          </p:nvPr>
        </p:nvSpPr>
        <p:spPr>
          <a:xfrm>
            <a:off x="600678" y="1380967"/>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All code, screenshots and data to create this presentation is located on </a:t>
            </a:r>
            <a:r>
              <a:rPr lang="en-US" sz="2200">
                <a:solidFill>
                  <a:schemeClr val="accent3">
                    <a:lumMod val="25000"/>
                  </a:schemeClr>
                </a:solidFill>
                <a:latin typeface="Abadi" panose="020B0604020104020204" pitchFamily="34" charset="0"/>
                <a:hlinkClick r:id="rId4"/>
              </a:rPr>
              <a:t>GitHub</a:t>
            </a:r>
            <a:r>
              <a:rPr lang="en-US" sz="2200">
                <a:solidFill>
                  <a:schemeClr val="accent3">
                    <a:lumMod val="25000"/>
                  </a:schemeClr>
                </a:solidFill>
                <a:latin typeface="Abadi" panose="020B0604020104020204" pitchFamily="34" charset="0"/>
              </a:rPr>
              <a:t>.</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995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p:cNvSpPr txBox="1"/>
          <p:nvPr/>
        </p:nvSpPr>
        <p:spPr>
          <a:xfrm>
            <a:off x="0" y="1215334"/>
            <a:ext cx="12056533" cy="5642666"/>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3200" b="1" u="sng">
                <a:solidFill>
                  <a:schemeClr val="tx1"/>
                </a:solidFill>
                <a:latin typeface="Abadi"/>
              </a:rPr>
              <a:t>Executive Summary</a:t>
            </a:r>
          </a:p>
          <a:p>
            <a:pPr marL="0" indent="0">
              <a:lnSpc>
                <a:spcPct val="120000"/>
              </a:lnSpc>
              <a:spcBef>
                <a:spcPts val="1400"/>
              </a:spcBef>
              <a:buNone/>
            </a:pPr>
            <a:r>
              <a:rPr lang="en-US" sz="2400">
                <a:solidFill>
                  <a:schemeClr val="tx1"/>
                </a:solidFill>
              </a:rPr>
              <a:t>This structured approach enables a comprehensive analysis of factors influencing Falcon 9 rocket landing success.</a:t>
            </a:r>
            <a:endParaRPr lang="en-US" sz="3300">
              <a:solidFill>
                <a:schemeClr val="tx1"/>
              </a:solidFill>
              <a:latin typeface="Abadi"/>
            </a:endParaRPr>
          </a:p>
          <a:p>
            <a:pPr>
              <a:buFont typeface="Arial" panose="020B0604020202020204" pitchFamily="34" charset="0"/>
              <a:buChar char="•"/>
            </a:pPr>
            <a:r>
              <a:rPr lang="en-US" b="1">
                <a:solidFill>
                  <a:schemeClr val="tx1"/>
                </a:solidFill>
              </a:rPr>
              <a:t>Data Collection</a:t>
            </a:r>
            <a:r>
              <a:rPr lang="en-US">
                <a:solidFill>
                  <a:schemeClr val="tx1"/>
                </a:solidFill>
              </a:rPr>
              <a:t>: </a:t>
            </a:r>
          </a:p>
          <a:p>
            <a:pPr marL="742950" lvl="1" indent="-285750">
              <a:buFont typeface="Arial" panose="020B0604020202020204" pitchFamily="34" charset="0"/>
              <a:buChar char="•"/>
            </a:pPr>
            <a:r>
              <a:rPr lang="en-US">
                <a:solidFill>
                  <a:schemeClr val="tx1"/>
                </a:solidFill>
              </a:rPr>
              <a:t>Collected data using SpaceX REST API and web scraping from Wikipedia.</a:t>
            </a:r>
          </a:p>
          <a:p>
            <a:pPr>
              <a:buFont typeface="Arial" panose="020B0604020202020204" pitchFamily="34" charset="0"/>
              <a:buChar char="•"/>
            </a:pPr>
            <a:r>
              <a:rPr lang="en-US" b="1">
                <a:solidFill>
                  <a:schemeClr val="tx1"/>
                </a:solidFill>
              </a:rPr>
              <a:t>Data Wrangling</a:t>
            </a:r>
            <a:r>
              <a:rPr lang="en-US">
                <a:solidFill>
                  <a:schemeClr val="tx1"/>
                </a:solidFill>
              </a:rPr>
              <a:t>: </a:t>
            </a:r>
          </a:p>
          <a:p>
            <a:pPr marL="742950" lvl="1" indent="-285750">
              <a:buFont typeface="Arial" panose="020B0604020202020204" pitchFamily="34" charset="0"/>
              <a:buChar char="•"/>
            </a:pPr>
            <a:r>
              <a:rPr lang="en-US">
                <a:solidFill>
                  <a:schemeClr val="tx1"/>
                </a:solidFill>
              </a:rPr>
              <a:t>Dropped unnecessary columns and applied one-hot encoding to categorical features.</a:t>
            </a:r>
          </a:p>
          <a:p>
            <a:pPr>
              <a:buFont typeface="Arial" panose="020B0604020202020204" pitchFamily="34" charset="0"/>
              <a:buChar char="•"/>
            </a:pPr>
            <a:r>
              <a:rPr lang="en-US" b="1">
                <a:solidFill>
                  <a:schemeClr val="tx1"/>
                </a:solidFill>
              </a:rPr>
              <a:t>Exploratory Data Analysis (EDA)</a:t>
            </a:r>
            <a:r>
              <a:rPr lang="en-US">
                <a:solidFill>
                  <a:schemeClr val="tx1"/>
                </a:solidFill>
              </a:rPr>
              <a:t>: </a:t>
            </a:r>
          </a:p>
          <a:p>
            <a:pPr marL="742950" lvl="1" indent="-285750">
              <a:buFont typeface="Arial" panose="020B0604020202020204" pitchFamily="34" charset="0"/>
              <a:buChar char="•"/>
            </a:pPr>
            <a:r>
              <a:rPr lang="en-US">
                <a:solidFill>
                  <a:schemeClr val="tx1"/>
                </a:solidFill>
              </a:rPr>
              <a:t>Used visualizations (scatter and bar graphs) and SQL for data analysis.</a:t>
            </a:r>
          </a:p>
          <a:p>
            <a:pPr>
              <a:buFont typeface="Arial" panose="020B0604020202020204" pitchFamily="34" charset="0"/>
              <a:buChar char="•"/>
            </a:pPr>
            <a:r>
              <a:rPr lang="en-US" b="1">
                <a:solidFill>
                  <a:schemeClr val="tx1"/>
                </a:solidFill>
              </a:rPr>
              <a:t>Interactive Visual Analytics</a:t>
            </a:r>
            <a:r>
              <a:rPr lang="en-US">
                <a:solidFill>
                  <a:schemeClr val="tx1"/>
                </a:solidFill>
              </a:rPr>
              <a:t>: </a:t>
            </a:r>
          </a:p>
          <a:p>
            <a:pPr marL="742950" lvl="1" indent="-285750">
              <a:buFont typeface="Arial" panose="020B0604020202020204" pitchFamily="34" charset="0"/>
              <a:buChar char="•"/>
            </a:pPr>
            <a:r>
              <a:rPr lang="en-US">
                <a:solidFill>
                  <a:schemeClr val="tx1"/>
                </a:solidFill>
              </a:rPr>
              <a:t>Employed Folium and </a:t>
            </a:r>
            <a:r>
              <a:rPr lang="en-US" err="1">
                <a:solidFill>
                  <a:schemeClr val="tx1"/>
                </a:solidFill>
              </a:rPr>
              <a:t>Plotly</a:t>
            </a:r>
            <a:r>
              <a:rPr lang="en-US">
                <a:solidFill>
                  <a:schemeClr val="tx1"/>
                </a:solidFill>
              </a:rPr>
              <a:t> Dash for interactive visualizations.</a:t>
            </a:r>
          </a:p>
          <a:p>
            <a:pPr>
              <a:buFont typeface="Arial" panose="020B0604020202020204" pitchFamily="34" charset="0"/>
              <a:buChar char="•"/>
            </a:pPr>
            <a:r>
              <a:rPr lang="en-US" b="1">
                <a:solidFill>
                  <a:schemeClr val="tx1"/>
                </a:solidFill>
              </a:rPr>
              <a:t>Predictive Analysis</a:t>
            </a:r>
            <a:r>
              <a:rPr lang="en-US">
                <a:solidFill>
                  <a:schemeClr val="tx1"/>
                </a:solidFill>
              </a:rPr>
              <a:t>: </a:t>
            </a:r>
          </a:p>
          <a:p>
            <a:pPr marL="742950" lvl="1" indent="-285750">
              <a:buFont typeface="Arial" panose="020B0604020202020204" pitchFamily="34" charset="0"/>
              <a:buChar char="•"/>
            </a:pPr>
            <a:r>
              <a:rPr lang="en-US">
                <a:solidFill>
                  <a:schemeClr val="tx1"/>
                </a:solidFill>
              </a:rPr>
              <a:t>Built and tuned classification models to predict landing outcomes.</a:t>
            </a:r>
          </a:p>
          <a:p>
            <a:pPr>
              <a:lnSpc>
                <a:spcPct val="100000"/>
              </a:lnSpc>
              <a:spcBef>
                <a:spcPts val="1400"/>
              </a:spcBef>
            </a:pPr>
            <a:endParaRPr lang="en-US" sz="2200">
              <a:solidFill>
                <a:schemeClr val="tx1"/>
              </a:solidFill>
              <a:latin typeface="Abadi"/>
            </a:endParaRPr>
          </a:p>
          <a:p>
            <a:pPr>
              <a:lnSpc>
                <a:spcPct val="100000"/>
              </a:lnSpc>
              <a:spcBef>
                <a:spcPts val="1400"/>
              </a:spcBef>
            </a:pPr>
            <a:endParaRPr lang="en-US" sz="2200">
              <a:solidFill>
                <a:schemeClr val="tx1"/>
              </a:solidFill>
              <a:latin typeface="Abadi"/>
            </a:endParaRPr>
          </a:p>
          <a:p>
            <a:pPr>
              <a:lnSpc>
                <a:spcPct val="100000"/>
              </a:lnSpc>
              <a:spcBef>
                <a:spcPts val="1400"/>
              </a:spcBef>
            </a:pPr>
            <a:endParaRPr lang="en-US" sz="2200">
              <a:solidFill>
                <a:schemeClr val="tx1"/>
              </a:solidFill>
              <a:latin typeface="Abadi"/>
            </a:endParaRPr>
          </a:p>
          <a:p>
            <a:pPr>
              <a:lnSpc>
                <a:spcPct val="100000"/>
              </a:lnSpc>
              <a:spcBef>
                <a:spcPts val="1400"/>
              </a:spcBef>
            </a:pPr>
            <a:endParaRPr lang="en-US" sz="2200">
              <a:solidFill>
                <a:schemeClr val="tx1"/>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0" y="1636747"/>
            <a:ext cx="12192000" cy="5770301"/>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Data collection was conducted using a GET request to the SpaceX API.</a:t>
            </a:r>
          </a:p>
          <a:p>
            <a:pPr>
              <a:lnSpc>
                <a:spcPct val="100000"/>
              </a:lnSpc>
              <a:spcBef>
                <a:spcPts val="1400"/>
              </a:spcBef>
            </a:pPr>
            <a:r>
              <a:rPr lang="en-US" sz="2200">
                <a:solidFill>
                  <a:schemeClr val="accent3">
                    <a:lumMod val="25000"/>
                  </a:schemeClr>
                </a:solidFill>
                <a:latin typeface="Abadi" panose="020B0604020104020204" pitchFamily="34" charset="0"/>
              </a:rPr>
              <a:t>The response content was decoded as JSON using `.</a:t>
            </a:r>
            <a:r>
              <a:rPr lang="en-US" sz="2200" err="1">
                <a:solidFill>
                  <a:schemeClr val="accent3">
                    <a:lumMod val="25000"/>
                  </a:schemeClr>
                </a:solidFill>
                <a:latin typeface="Abadi" panose="020B0604020104020204" pitchFamily="34" charset="0"/>
              </a:rPr>
              <a:t>json</a:t>
            </a:r>
            <a:r>
              <a:rPr lang="en-US" sz="2200">
                <a:solidFill>
                  <a:schemeClr val="accent3">
                    <a:lumMod val="25000"/>
                  </a:schemeClr>
                </a:solidFill>
                <a:latin typeface="Abadi" panose="020B0604020104020204" pitchFamily="34" charset="0"/>
              </a:rPr>
              <a:t>()` and converted into a pandas </a:t>
            </a:r>
            <a:r>
              <a:rPr lang="en-US" sz="2200" err="1">
                <a:solidFill>
                  <a:schemeClr val="accent3">
                    <a:lumMod val="25000"/>
                  </a:schemeClr>
                </a:solidFill>
                <a:latin typeface="Abadi" panose="020B0604020104020204" pitchFamily="34" charset="0"/>
              </a:rPr>
              <a:t>DataFrame</a:t>
            </a:r>
            <a:r>
              <a:rPr lang="en-US" sz="2200">
                <a:solidFill>
                  <a:schemeClr val="accent3">
                    <a:lumMod val="25000"/>
                  </a:schemeClr>
                </a:solidFill>
                <a:latin typeface="Abadi" panose="020B0604020104020204" pitchFamily="34" charset="0"/>
              </a:rPr>
              <a:t> with `.</a:t>
            </a:r>
            <a:r>
              <a:rPr lang="en-US" sz="2200" err="1">
                <a:solidFill>
                  <a:schemeClr val="accent3">
                    <a:lumMod val="25000"/>
                  </a:schemeClr>
                </a:solidFill>
                <a:latin typeface="Abadi" panose="020B0604020104020204" pitchFamily="34" charset="0"/>
              </a:rPr>
              <a:t>json_normalize</a:t>
            </a:r>
            <a:r>
              <a:rPr lang="en-US" sz="2200">
                <a:solidFill>
                  <a:schemeClr val="accent3">
                    <a:lumMod val="25000"/>
                  </a:schemeClr>
                </a:solidFill>
                <a:latin typeface="Abadi" panose="020B0604020104020204" pitchFamily="34" charset="0"/>
              </a:rPr>
              <a:t>()`.</a:t>
            </a:r>
          </a:p>
          <a:p>
            <a:pPr>
              <a:lnSpc>
                <a:spcPct val="100000"/>
              </a:lnSpc>
              <a:spcBef>
                <a:spcPts val="1400"/>
              </a:spcBef>
            </a:pPr>
            <a:r>
              <a:rPr lang="en-US" sz="2200">
                <a:solidFill>
                  <a:schemeClr val="accent3">
                    <a:lumMod val="25000"/>
                  </a:schemeClr>
                </a:solidFill>
                <a:latin typeface="Abadi" panose="020B0604020104020204" pitchFamily="34" charset="0"/>
              </a:rPr>
              <a:t>The data was then cleaned, and missing values were checked and filled where necessary.</a:t>
            </a:r>
          </a:p>
          <a:p>
            <a:pPr>
              <a:lnSpc>
                <a:spcPct val="100000"/>
              </a:lnSpc>
              <a:spcBef>
                <a:spcPts val="1400"/>
              </a:spcBef>
            </a:pPr>
            <a:r>
              <a:rPr lang="en-US" sz="2200">
                <a:solidFill>
                  <a:schemeClr val="accent3">
                    <a:lumMod val="25000"/>
                  </a:schemeClr>
                </a:solidFill>
                <a:latin typeface="Abadi" panose="020B0604020104020204" pitchFamily="34" charset="0"/>
              </a:rPr>
              <a:t>Additionally, web scraping was performed from Wikipedia for Falcon 9 launch records using </a:t>
            </a:r>
            <a:r>
              <a:rPr lang="en-US" sz="2200" err="1">
                <a:solidFill>
                  <a:schemeClr val="accent3">
                    <a:lumMod val="25000"/>
                  </a:schemeClr>
                </a:solidFill>
                <a:latin typeface="Abadi" panose="020B0604020104020204" pitchFamily="34" charset="0"/>
              </a:rPr>
              <a:t>BeautifulSoup</a:t>
            </a:r>
            <a:r>
              <a:rPr lang="en-US" sz="2200">
                <a:solidFill>
                  <a:schemeClr val="accent3">
                    <a:lumMod val="25000"/>
                  </a:schemeClr>
                </a:solidFill>
                <a:latin typeface="Abadi" panose="020B0604020104020204" pitchFamily="34" charset="0"/>
              </a:rPr>
              <a:t>.</a:t>
            </a:r>
          </a:p>
          <a:p>
            <a:pPr>
              <a:lnSpc>
                <a:spcPct val="100000"/>
              </a:lnSpc>
              <a:spcBef>
                <a:spcPts val="1400"/>
              </a:spcBef>
            </a:pPr>
            <a:r>
              <a:rPr lang="en-US" sz="2200">
                <a:solidFill>
                  <a:schemeClr val="accent3">
                    <a:lumMod val="25000"/>
                  </a:schemeClr>
                </a:solidFill>
                <a:latin typeface="Abadi" panose="020B0604020104020204" pitchFamily="34" charset="0"/>
              </a:rPr>
              <a:t>The objective was to extract launch records as an HTML table, parse the table, and convert it into a pandas </a:t>
            </a:r>
            <a:r>
              <a:rPr lang="en-US" sz="2200" err="1">
                <a:solidFill>
                  <a:schemeClr val="accent3">
                    <a:lumMod val="25000"/>
                  </a:schemeClr>
                </a:solidFill>
                <a:latin typeface="Abadi" panose="020B0604020104020204" pitchFamily="34" charset="0"/>
              </a:rPr>
              <a:t>DataFrame</a:t>
            </a:r>
            <a:r>
              <a:rPr lang="en-US" sz="2200">
                <a:solidFill>
                  <a:schemeClr val="accent3">
                    <a:lumMod val="25000"/>
                  </a:schemeClr>
                </a:solidFill>
                <a:latin typeface="Abadi" panose="020B0604020104020204" pitchFamily="34" charset="0"/>
              </a:rPr>
              <a:t> for further analysis.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a:extLst>
            <a:ext uri="{FF2B5EF4-FFF2-40B4-BE49-F238E27FC236}">
              <a16:creationId xmlns:a16="http://schemas.microsoft.com/office/drawing/2014/main" id="{A026BB77-D682-0C5D-F25A-ADD71B0BC68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46809E-DFA7-9C86-E82C-ABE376DC200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D344D3DE-BDBC-899E-AAA0-E341C55B02E1}"/>
              </a:ext>
            </a:extLst>
          </p:cNvPr>
          <p:cNvSpPr>
            <a:spLocks noGrp="1"/>
          </p:cNvSpPr>
          <p:nvPr>
            <p:ph idx="4294967295"/>
          </p:nvPr>
        </p:nvSpPr>
        <p:spPr>
          <a:xfrm>
            <a:off x="0" y="1636747"/>
            <a:ext cx="12192000" cy="4682603"/>
          </a:xfrm>
          <a:prstGeom prst="rect">
            <a:avLst/>
          </a:prstGeom>
        </p:spPr>
        <p:txBody>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This comprehensive data collection process allows us to gather and analyze targeted information effectively.</a:t>
            </a: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SpaceX REST API**: Provides data on rockets, launches, and payload information. </a:t>
            </a:r>
          </a:p>
          <a:p>
            <a:pPr lvl="1">
              <a:lnSpc>
                <a:spcPct val="100000"/>
              </a:lnSpc>
              <a:spcBef>
                <a:spcPts val="1400"/>
              </a:spcBef>
            </a:pPr>
            <a:r>
              <a:rPr lang="en-US" sz="2000">
                <a:solidFill>
                  <a:schemeClr val="accent3">
                    <a:lumMod val="25000"/>
                  </a:schemeClr>
                </a:solidFill>
                <a:latin typeface="Abadi" panose="020B0604020104020204" pitchFamily="34" charset="0"/>
              </a:rPr>
              <a:t>URL: </a:t>
            </a:r>
            <a:r>
              <a:rPr lang="en-US" sz="2000" err="1">
                <a:solidFill>
                  <a:schemeClr val="accent3">
                    <a:lumMod val="25000"/>
                  </a:schemeClr>
                </a:solidFill>
                <a:latin typeface="Abadi" panose="020B0604020104020204" pitchFamily="34" charset="0"/>
                <a:hlinkClick r:id="rId4"/>
              </a:rPr>
              <a:t>api.spacexdata.com</a:t>
            </a:r>
            <a:r>
              <a:rPr lang="en-US" sz="2000">
                <a:solidFill>
                  <a:schemeClr val="accent3">
                    <a:lumMod val="25000"/>
                  </a:schemeClr>
                </a:solidFill>
                <a:latin typeface="Abadi" panose="020B0604020104020204" pitchFamily="34" charset="0"/>
                <a:hlinkClick r:id="rId4"/>
              </a:rPr>
              <a:t>/v4/</a:t>
            </a:r>
            <a:endParaRPr lang="en-US" sz="20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  Wikipedia: Offers data on launches, landings, and payload information. </a:t>
            </a:r>
          </a:p>
          <a:p>
            <a:pPr lvl="1">
              <a:lnSpc>
                <a:spcPct val="100000"/>
              </a:lnSpc>
              <a:spcBef>
                <a:spcPts val="1400"/>
              </a:spcBef>
            </a:pPr>
            <a:r>
              <a:rPr lang="en-US" sz="2000">
                <a:solidFill>
                  <a:schemeClr val="accent3">
                    <a:lumMod val="25000"/>
                  </a:schemeClr>
                </a:solidFill>
                <a:latin typeface="Abadi" panose="020B0604020104020204" pitchFamily="34" charset="0"/>
              </a:rPr>
              <a:t>URL: </a:t>
            </a:r>
            <a:r>
              <a:rPr lang="en-US" sz="2000">
                <a:solidFill>
                  <a:schemeClr val="accent3">
                    <a:lumMod val="25000"/>
                  </a:schemeClr>
                </a:solidFill>
                <a:latin typeface="Abadi" panose="020B0604020104020204" pitchFamily="34" charset="0"/>
                <a:hlinkClick r:id="rId5"/>
              </a:rPr>
              <a:t>Falcon 9 Launch Records</a:t>
            </a:r>
            <a:endParaRPr lang="en-US" sz="20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32D4E88-A720-6770-647E-685BBA8C0F73}"/>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Sources</a:t>
            </a:r>
            <a:endParaRPr lang="en-US">
              <a:solidFill>
                <a:srgbClr val="0B49CB"/>
              </a:solidFill>
            </a:endParaRPr>
          </a:p>
        </p:txBody>
      </p:sp>
    </p:spTree>
    <p:extLst>
      <p:ext uri="{BB962C8B-B14F-4D97-AF65-F5344CB8AC3E}">
        <p14:creationId xmlns:p14="http://schemas.microsoft.com/office/powerpoint/2010/main" val="2569953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0" y="1405467"/>
            <a:ext cx="5785788" cy="5452533"/>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GitHub URL of the completed SpaceX project is </a:t>
            </a:r>
            <a:r>
              <a:rPr lang="en-US" sz="2200">
                <a:solidFill>
                  <a:schemeClr val="accent3">
                    <a:lumMod val="25000"/>
                  </a:schemeClr>
                </a:solidFill>
                <a:latin typeface="Abadi" panose="020B0604020104020204" pitchFamily="34" charset="0"/>
                <a:hlinkClick r:id="rId3"/>
              </a:rPr>
              <a:t>here.</a:t>
            </a:r>
            <a:endParaRPr lang="en-US" sz="2200">
              <a:solidFill>
                <a:schemeClr val="accent3">
                  <a:lumMod val="25000"/>
                </a:schemeClr>
              </a:solidFill>
              <a:latin typeface="Abadi" panose="020B0604020104020204" pitchFamily="34" charset="0"/>
            </a:endParaRPr>
          </a:p>
          <a:p>
            <a:endParaRPr lang="en-US"/>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pic>
        <p:nvPicPr>
          <p:cNvPr id="2" name="Picture 1">
            <a:extLst>
              <a:ext uri="{FF2B5EF4-FFF2-40B4-BE49-F238E27FC236}">
                <a16:creationId xmlns:a16="http://schemas.microsoft.com/office/drawing/2014/main" id="{65D4C065-D039-6323-A4F4-F9E86C9E1AF2}"/>
              </a:ext>
            </a:extLst>
          </p:cNvPr>
          <p:cNvPicPr>
            <a:picLocks noChangeAspect="1"/>
          </p:cNvPicPr>
          <p:nvPr/>
        </p:nvPicPr>
        <p:blipFill>
          <a:blip r:embed="rId4"/>
          <a:stretch>
            <a:fillRect/>
          </a:stretch>
        </p:blipFill>
        <p:spPr>
          <a:xfrm>
            <a:off x="5875865" y="1010788"/>
            <a:ext cx="6278882" cy="5847211"/>
          </a:xfrm>
          <a:prstGeom prst="rect">
            <a:avLst/>
          </a:prstGeom>
        </p:spPr>
      </p:pic>
      <p:graphicFrame>
        <p:nvGraphicFramePr>
          <p:cNvPr id="7" name="Diagram 6">
            <a:extLst>
              <a:ext uri="{FF2B5EF4-FFF2-40B4-BE49-F238E27FC236}">
                <a16:creationId xmlns:a16="http://schemas.microsoft.com/office/drawing/2014/main" id="{9CA40BCE-AC00-DF59-BB94-3E4A1A7A2B78}"/>
              </a:ext>
            </a:extLst>
          </p:cNvPr>
          <p:cNvGraphicFramePr/>
          <p:nvPr>
            <p:extLst>
              <p:ext uri="{D42A27DB-BD31-4B8C-83A1-F6EECF244321}">
                <p14:modId xmlns:p14="http://schemas.microsoft.com/office/powerpoint/2010/main" val="3771180299"/>
              </p:ext>
            </p:extLst>
          </p:nvPr>
        </p:nvGraphicFramePr>
        <p:xfrm>
          <a:off x="-474134" y="1539324"/>
          <a:ext cx="6259922" cy="448624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riangle 7">
            <a:extLst>
              <a:ext uri="{FF2B5EF4-FFF2-40B4-BE49-F238E27FC236}">
                <a16:creationId xmlns:a16="http://schemas.microsoft.com/office/drawing/2014/main" id="{5DA812C2-1510-2474-E47F-D3E08C88D65D}"/>
              </a:ext>
            </a:extLst>
          </p:cNvPr>
          <p:cNvSpPr/>
          <p:nvPr/>
        </p:nvSpPr>
        <p:spPr>
          <a:xfrm rot="10800000">
            <a:off x="931336" y="2912533"/>
            <a:ext cx="287866" cy="18626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EDBFDAC0-B3FD-009B-9768-1FE8452CADFF}"/>
              </a:ext>
            </a:extLst>
          </p:cNvPr>
          <p:cNvSpPr/>
          <p:nvPr/>
        </p:nvSpPr>
        <p:spPr>
          <a:xfrm rot="10800000">
            <a:off x="948272" y="4487328"/>
            <a:ext cx="287866" cy="18626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1B4DD351-C58B-A398-996A-2FE50ACD9990}"/>
              </a:ext>
            </a:extLst>
          </p:cNvPr>
          <p:cNvSpPr/>
          <p:nvPr/>
        </p:nvSpPr>
        <p:spPr>
          <a:xfrm rot="5400000">
            <a:off x="2511894" y="5332384"/>
            <a:ext cx="287866" cy="18626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F7193FC3-DFAE-18D9-735F-5412A3FC0C23}"/>
              </a:ext>
            </a:extLst>
          </p:cNvPr>
          <p:cNvSpPr/>
          <p:nvPr/>
        </p:nvSpPr>
        <p:spPr>
          <a:xfrm>
            <a:off x="3793071" y="4495791"/>
            <a:ext cx="287866" cy="18626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5E55F2F6-4625-8C29-DE64-2EB3BF362DD7}"/>
              </a:ext>
            </a:extLst>
          </p:cNvPr>
          <p:cNvSpPr/>
          <p:nvPr/>
        </p:nvSpPr>
        <p:spPr>
          <a:xfrm>
            <a:off x="3742273" y="2889880"/>
            <a:ext cx="287866" cy="18626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47</Slides>
  <Notes>17</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1</cp:revision>
  <dcterms:created xsi:type="dcterms:W3CDTF">2021-04-29T18:58:00Z</dcterms:created>
  <dcterms:modified xsi:type="dcterms:W3CDTF">2024-11-27T02:30:33Z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